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298" r:id="rId5"/>
    <p:sldId id="353" r:id="rId6"/>
    <p:sldId id="302" r:id="rId7"/>
    <p:sldId id="300" r:id="rId8"/>
    <p:sldId id="303" r:id="rId9"/>
    <p:sldId id="304" r:id="rId10"/>
    <p:sldId id="323" r:id="rId11"/>
    <p:sldId id="324" r:id="rId12"/>
    <p:sldId id="327" r:id="rId13"/>
    <p:sldId id="325" r:id="rId14"/>
    <p:sldId id="326" r:id="rId15"/>
    <p:sldId id="328" r:id="rId16"/>
    <p:sldId id="331" r:id="rId17"/>
    <p:sldId id="332" r:id="rId18"/>
    <p:sldId id="329" r:id="rId19"/>
    <p:sldId id="330" r:id="rId20"/>
    <p:sldId id="305" r:id="rId21"/>
    <p:sldId id="306" r:id="rId22"/>
    <p:sldId id="313" r:id="rId23"/>
    <p:sldId id="308" r:id="rId24"/>
    <p:sldId id="309" r:id="rId25"/>
    <p:sldId id="307" r:id="rId26"/>
    <p:sldId id="319" r:id="rId27"/>
    <p:sldId id="334" r:id="rId28"/>
    <p:sldId id="335" r:id="rId29"/>
    <p:sldId id="336" r:id="rId30"/>
    <p:sldId id="340" r:id="rId31"/>
    <p:sldId id="339" r:id="rId32"/>
    <p:sldId id="337" r:id="rId33"/>
    <p:sldId id="301" r:id="rId34"/>
    <p:sldId id="350" r:id="rId35"/>
    <p:sldId id="342" r:id="rId36"/>
    <p:sldId id="349" r:id="rId37"/>
    <p:sldId id="345" r:id="rId38"/>
    <p:sldId id="343" r:id="rId39"/>
    <p:sldId id="341" r:id="rId40"/>
    <p:sldId id="346" r:id="rId41"/>
    <p:sldId id="347" r:id="rId42"/>
    <p:sldId id="348" r:id="rId43"/>
    <p:sldId id="338" r:id="rId44"/>
    <p:sldId id="310" r:id="rId45"/>
    <p:sldId id="311" r:id="rId46"/>
    <p:sldId id="312" r:id="rId47"/>
    <p:sldId id="322" r:id="rId48"/>
    <p:sldId id="354" r:id="rId49"/>
    <p:sldId id="321" r:id="rId50"/>
    <p:sldId id="333" r:id="rId51"/>
    <p:sldId id="314" r:id="rId52"/>
    <p:sldId id="320" r:id="rId53"/>
    <p:sldId id="315" r:id="rId54"/>
    <p:sldId id="316" r:id="rId55"/>
    <p:sldId id="317" r:id="rId56"/>
    <p:sldId id="318" r:id="rId57"/>
    <p:sldId id="351" r:id="rId5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92" d="100"/>
          <a:sy n="92" d="100"/>
        </p:scale>
        <p:origin x="450" y="90"/>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Cijfers gemiddeld, tabel 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8.5960920019876041E-2"/>
          <c:y val="0.17014066735792724"/>
          <c:w val="0.68283825898626194"/>
          <c:h val="0.60808254317255284"/>
        </c:manualLayout>
      </c:layout>
      <c:lineChart>
        <c:grouping val="standard"/>
        <c:varyColors val="0"/>
        <c:ser>
          <c:idx val="0"/>
          <c:order val="0"/>
          <c:tx>
            <c:strRef>
              <c:f>Blad1!$B$1</c:f>
              <c:strCache>
                <c:ptCount val="1"/>
                <c:pt idx="0">
                  <c:v>HAVO FR</c:v>
                </c:pt>
              </c:strCache>
            </c:strRef>
          </c:tx>
          <c:spPr>
            <a:ln w="28575" cap="rnd">
              <a:solidFill>
                <a:schemeClr val="accent1"/>
              </a:solidFill>
              <a:round/>
            </a:ln>
            <a:effectLst/>
          </c:spPr>
          <c:marker>
            <c:symbol val="none"/>
          </c:marker>
          <c:cat>
            <c:numRef>
              <c:f>Blad1!$A$2:$A$8</c:f>
              <c:numCache>
                <c:formatCode>General</c:formatCode>
                <c:ptCount val="7"/>
                <c:pt idx="0">
                  <c:v>2016</c:v>
                </c:pt>
                <c:pt idx="1">
                  <c:v>2017</c:v>
                </c:pt>
                <c:pt idx="2">
                  <c:v>2018</c:v>
                </c:pt>
                <c:pt idx="3">
                  <c:v>2019</c:v>
                </c:pt>
                <c:pt idx="4">
                  <c:v>2021</c:v>
                </c:pt>
                <c:pt idx="5">
                  <c:v>2022</c:v>
                </c:pt>
                <c:pt idx="6">
                  <c:v>2023</c:v>
                </c:pt>
              </c:numCache>
            </c:numRef>
          </c:cat>
          <c:val>
            <c:numRef>
              <c:f>Blad1!$B$2:$B$8</c:f>
              <c:numCache>
                <c:formatCode>General</c:formatCode>
                <c:ptCount val="7"/>
                <c:pt idx="0">
                  <c:v>6.3</c:v>
                </c:pt>
                <c:pt idx="1">
                  <c:v>5.8</c:v>
                </c:pt>
                <c:pt idx="2">
                  <c:v>5.9</c:v>
                </c:pt>
                <c:pt idx="3">
                  <c:v>5.8</c:v>
                </c:pt>
                <c:pt idx="4">
                  <c:v>6.3</c:v>
                </c:pt>
                <c:pt idx="5">
                  <c:v>6.3</c:v>
                </c:pt>
                <c:pt idx="6">
                  <c:v>6.3</c:v>
                </c:pt>
              </c:numCache>
            </c:numRef>
          </c:val>
          <c:smooth val="0"/>
          <c:extLst xmlns:c16r2="http://schemas.microsoft.com/office/drawing/2015/06/chart">
            <c:ext xmlns:c16="http://schemas.microsoft.com/office/drawing/2014/chart" uri="{C3380CC4-5D6E-409C-BE32-E72D297353CC}">
              <c16:uniqueId val="{00000000-0D02-4E08-A9A5-461D69C2ABA1}"/>
            </c:ext>
          </c:extLst>
        </c:ser>
        <c:ser>
          <c:idx val="1"/>
          <c:order val="1"/>
          <c:tx>
            <c:strRef>
              <c:f>Blad1!$C$1</c:f>
              <c:strCache>
                <c:ptCount val="1"/>
                <c:pt idx="0">
                  <c:v>VWO FR</c:v>
                </c:pt>
              </c:strCache>
            </c:strRef>
          </c:tx>
          <c:spPr>
            <a:ln w="28575" cap="rnd">
              <a:solidFill>
                <a:schemeClr val="accent2"/>
              </a:solidFill>
              <a:round/>
            </a:ln>
            <a:effectLst/>
          </c:spPr>
          <c:marker>
            <c:symbol val="none"/>
          </c:marker>
          <c:cat>
            <c:numRef>
              <c:f>Blad1!$A$2:$A$8</c:f>
              <c:numCache>
                <c:formatCode>General</c:formatCode>
                <c:ptCount val="7"/>
                <c:pt idx="0">
                  <c:v>2016</c:v>
                </c:pt>
                <c:pt idx="1">
                  <c:v>2017</c:v>
                </c:pt>
                <c:pt idx="2">
                  <c:v>2018</c:v>
                </c:pt>
                <c:pt idx="3">
                  <c:v>2019</c:v>
                </c:pt>
                <c:pt idx="4">
                  <c:v>2021</c:v>
                </c:pt>
                <c:pt idx="5">
                  <c:v>2022</c:v>
                </c:pt>
                <c:pt idx="6">
                  <c:v>2023</c:v>
                </c:pt>
              </c:numCache>
            </c:numRef>
          </c:cat>
          <c:val>
            <c:numRef>
              <c:f>Blad1!$C$2:$C$8</c:f>
              <c:numCache>
                <c:formatCode>General</c:formatCode>
                <c:ptCount val="7"/>
                <c:pt idx="0">
                  <c:v>7.1</c:v>
                </c:pt>
                <c:pt idx="1">
                  <c:v>6.2</c:v>
                </c:pt>
                <c:pt idx="2">
                  <c:v>6.2</c:v>
                </c:pt>
                <c:pt idx="3">
                  <c:v>6.2</c:v>
                </c:pt>
                <c:pt idx="4">
                  <c:v>6.4</c:v>
                </c:pt>
                <c:pt idx="5">
                  <c:v>6.3</c:v>
                </c:pt>
              </c:numCache>
            </c:numRef>
          </c:val>
          <c:smooth val="0"/>
          <c:extLst xmlns:c16r2="http://schemas.microsoft.com/office/drawing/2015/06/chart">
            <c:ext xmlns:c16="http://schemas.microsoft.com/office/drawing/2014/chart" uri="{C3380CC4-5D6E-409C-BE32-E72D297353CC}">
              <c16:uniqueId val="{00000001-0D02-4E08-A9A5-461D69C2ABA1}"/>
            </c:ext>
          </c:extLst>
        </c:ser>
        <c:ser>
          <c:idx val="2"/>
          <c:order val="2"/>
          <c:tx>
            <c:strRef>
              <c:f>Blad1!$D$1</c:f>
              <c:strCache>
                <c:ptCount val="1"/>
                <c:pt idx="0">
                  <c:v>HAVO EN </c:v>
                </c:pt>
              </c:strCache>
            </c:strRef>
          </c:tx>
          <c:spPr>
            <a:ln w="28575" cap="rnd">
              <a:solidFill>
                <a:schemeClr val="accent3"/>
              </a:solidFill>
              <a:round/>
            </a:ln>
            <a:effectLst/>
          </c:spPr>
          <c:marker>
            <c:symbol val="none"/>
          </c:marker>
          <c:cat>
            <c:numRef>
              <c:f>Blad1!$A$2:$A$8</c:f>
              <c:numCache>
                <c:formatCode>General</c:formatCode>
                <c:ptCount val="7"/>
                <c:pt idx="0">
                  <c:v>2016</c:v>
                </c:pt>
                <c:pt idx="1">
                  <c:v>2017</c:v>
                </c:pt>
                <c:pt idx="2">
                  <c:v>2018</c:v>
                </c:pt>
                <c:pt idx="3">
                  <c:v>2019</c:v>
                </c:pt>
                <c:pt idx="4">
                  <c:v>2021</c:v>
                </c:pt>
                <c:pt idx="5">
                  <c:v>2022</c:v>
                </c:pt>
                <c:pt idx="6">
                  <c:v>2023</c:v>
                </c:pt>
              </c:numCache>
            </c:numRef>
          </c:cat>
          <c:val>
            <c:numRef>
              <c:f>Blad1!$D$2:$D$8</c:f>
              <c:numCache>
                <c:formatCode>General</c:formatCode>
                <c:ptCount val="7"/>
                <c:pt idx="0">
                  <c:v>6.8</c:v>
                </c:pt>
                <c:pt idx="1">
                  <c:v>6.9</c:v>
                </c:pt>
                <c:pt idx="2">
                  <c:v>7</c:v>
                </c:pt>
                <c:pt idx="3">
                  <c:v>6.8</c:v>
                </c:pt>
                <c:pt idx="4">
                  <c:v>7.1</c:v>
                </c:pt>
                <c:pt idx="5">
                  <c:v>7.3</c:v>
                </c:pt>
              </c:numCache>
            </c:numRef>
          </c:val>
          <c:smooth val="0"/>
          <c:extLst xmlns:c16r2="http://schemas.microsoft.com/office/drawing/2015/06/chart">
            <c:ext xmlns:c16="http://schemas.microsoft.com/office/drawing/2014/chart" uri="{C3380CC4-5D6E-409C-BE32-E72D297353CC}">
              <c16:uniqueId val="{00000002-0D02-4E08-A9A5-461D69C2ABA1}"/>
            </c:ext>
          </c:extLst>
        </c:ser>
        <c:ser>
          <c:idx val="3"/>
          <c:order val="3"/>
          <c:tx>
            <c:strRef>
              <c:f>Blad1!$E$1</c:f>
              <c:strCache>
                <c:ptCount val="1"/>
                <c:pt idx="0">
                  <c:v>VWO EN </c:v>
                </c:pt>
              </c:strCache>
            </c:strRef>
          </c:tx>
          <c:spPr>
            <a:ln w="28575" cap="rnd">
              <a:solidFill>
                <a:schemeClr val="accent4"/>
              </a:solidFill>
              <a:round/>
            </a:ln>
            <a:effectLst/>
          </c:spPr>
          <c:marker>
            <c:symbol val="none"/>
          </c:marker>
          <c:cat>
            <c:numRef>
              <c:f>Blad1!$A$2:$A$8</c:f>
              <c:numCache>
                <c:formatCode>General</c:formatCode>
                <c:ptCount val="7"/>
                <c:pt idx="0">
                  <c:v>2016</c:v>
                </c:pt>
                <c:pt idx="1">
                  <c:v>2017</c:v>
                </c:pt>
                <c:pt idx="2">
                  <c:v>2018</c:v>
                </c:pt>
                <c:pt idx="3">
                  <c:v>2019</c:v>
                </c:pt>
                <c:pt idx="4">
                  <c:v>2021</c:v>
                </c:pt>
                <c:pt idx="5">
                  <c:v>2022</c:v>
                </c:pt>
                <c:pt idx="6">
                  <c:v>2023</c:v>
                </c:pt>
              </c:numCache>
            </c:numRef>
          </c:cat>
          <c:val>
            <c:numRef>
              <c:f>Blad1!$E$2:$E$8</c:f>
              <c:numCache>
                <c:formatCode>General</c:formatCode>
                <c:ptCount val="7"/>
                <c:pt idx="0">
                  <c:v>7</c:v>
                </c:pt>
                <c:pt idx="1">
                  <c:v>6.9</c:v>
                </c:pt>
                <c:pt idx="2">
                  <c:v>6.9</c:v>
                </c:pt>
                <c:pt idx="3">
                  <c:v>6.9</c:v>
                </c:pt>
                <c:pt idx="4">
                  <c:v>6.9</c:v>
                </c:pt>
                <c:pt idx="5">
                  <c:v>7</c:v>
                </c:pt>
              </c:numCache>
            </c:numRef>
          </c:val>
          <c:smooth val="0"/>
          <c:extLst xmlns:c16r2="http://schemas.microsoft.com/office/drawing/2015/06/chart">
            <c:ext xmlns:c16="http://schemas.microsoft.com/office/drawing/2014/chart" uri="{C3380CC4-5D6E-409C-BE32-E72D297353CC}">
              <c16:uniqueId val="{00000003-0D02-4E08-A9A5-461D69C2ABA1}"/>
            </c:ext>
          </c:extLst>
        </c:ser>
        <c:ser>
          <c:idx val="4"/>
          <c:order val="4"/>
          <c:tx>
            <c:strRef>
              <c:f>Blad1!$F$1</c:f>
              <c:strCache>
                <c:ptCount val="1"/>
                <c:pt idx="0">
                  <c:v>HAVO DU</c:v>
                </c:pt>
              </c:strCache>
            </c:strRef>
          </c:tx>
          <c:spPr>
            <a:ln w="28575" cap="rnd">
              <a:solidFill>
                <a:schemeClr val="accent5"/>
              </a:solidFill>
              <a:round/>
            </a:ln>
            <a:effectLst/>
          </c:spPr>
          <c:marker>
            <c:symbol val="none"/>
          </c:marker>
          <c:cat>
            <c:numRef>
              <c:f>Blad1!$A$2:$A$8</c:f>
              <c:numCache>
                <c:formatCode>General</c:formatCode>
                <c:ptCount val="7"/>
                <c:pt idx="0">
                  <c:v>2016</c:v>
                </c:pt>
                <c:pt idx="1">
                  <c:v>2017</c:v>
                </c:pt>
                <c:pt idx="2">
                  <c:v>2018</c:v>
                </c:pt>
                <c:pt idx="3">
                  <c:v>2019</c:v>
                </c:pt>
                <c:pt idx="4">
                  <c:v>2021</c:v>
                </c:pt>
                <c:pt idx="5">
                  <c:v>2022</c:v>
                </c:pt>
                <c:pt idx="6">
                  <c:v>2023</c:v>
                </c:pt>
              </c:numCache>
            </c:numRef>
          </c:cat>
          <c:val>
            <c:numRef>
              <c:f>Blad1!$F$2:$F$8</c:f>
              <c:numCache>
                <c:formatCode>General</c:formatCode>
                <c:ptCount val="7"/>
                <c:pt idx="0">
                  <c:v>5.9</c:v>
                </c:pt>
                <c:pt idx="1">
                  <c:v>6</c:v>
                </c:pt>
                <c:pt idx="2">
                  <c:v>6</c:v>
                </c:pt>
                <c:pt idx="3">
                  <c:v>5.9</c:v>
                </c:pt>
                <c:pt idx="4">
                  <c:v>6.4</c:v>
                </c:pt>
                <c:pt idx="5">
                  <c:v>6.3</c:v>
                </c:pt>
                <c:pt idx="6">
                  <c:v>6.3</c:v>
                </c:pt>
              </c:numCache>
            </c:numRef>
          </c:val>
          <c:smooth val="0"/>
          <c:extLst xmlns:c16r2="http://schemas.microsoft.com/office/drawing/2015/06/chart">
            <c:ext xmlns:c16="http://schemas.microsoft.com/office/drawing/2014/chart" uri="{C3380CC4-5D6E-409C-BE32-E72D297353CC}">
              <c16:uniqueId val="{00000004-0D02-4E08-A9A5-461D69C2ABA1}"/>
            </c:ext>
          </c:extLst>
        </c:ser>
        <c:ser>
          <c:idx val="5"/>
          <c:order val="5"/>
          <c:tx>
            <c:strRef>
              <c:f>Blad1!$G$1</c:f>
              <c:strCache>
                <c:ptCount val="1"/>
                <c:pt idx="0">
                  <c:v>VWO DU </c:v>
                </c:pt>
              </c:strCache>
            </c:strRef>
          </c:tx>
          <c:spPr>
            <a:ln w="28575" cap="rnd">
              <a:solidFill>
                <a:schemeClr val="accent6"/>
              </a:solidFill>
              <a:round/>
            </a:ln>
            <a:effectLst/>
          </c:spPr>
          <c:marker>
            <c:symbol val="none"/>
          </c:marker>
          <c:cat>
            <c:numRef>
              <c:f>Blad1!$A$2:$A$8</c:f>
              <c:numCache>
                <c:formatCode>General</c:formatCode>
                <c:ptCount val="7"/>
                <c:pt idx="0">
                  <c:v>2016</c:v>
                </c:pt>
                <c:pt idx="1">
                  <c:v>2017</c:v>
                </c:pt>
                <c:pt idx="2">
                  <c:v>2018</c:v>
                </c:pt>
                <c:pt idx="3">
                  <c:v>2019</c:v>
                </c:pt>
                <c:pt idx="4">
                  <c:v>2021</c:v>
                </c:pt>
                <c:pt idx="5">
                  <c:v>2022</c:v>
                </c:pt>
                <c:pt idx="6">
                  <c:v>2023</c:v>
                </c:pt>
              </c:numCache>
            </c:numRef>
          </c:cat>
          <c:val>
            <c:numRef>
              <c:f>Blad1!$G$2:$G$8</c:f>
              <c:numCache>
                <c:formatCode>General</c:formatCode>
                <c:ptCount val="7"/>
                <c:pt idx="0">
                  <c:v>6.1</c:v>
                </c:pt>
                <c:pt idx="1">
                  <c:v>6.1</c:v>
                </c:pt>
                <c:pt idx="2">
                  <c:v>6.2</c:v>
                </c:pt>
                <c:pt idx="3">
                  <c:v>6.2</c:v>
                </c:pt>
                <c:pt idx="4">
                  <c:v>6.4</c:v>
                </c:pt>
                <c:pt idx="5">
                  <c:v>6.2</c:v>
                </c:pt>
              </c:numCache>
            </c:numRef>
          </c:val>
          <c:smooth val="0"/>
          <c:extLst xmlns:c16r2="http://schemas.microsoft.com/office/drawing/2015/06/chart">
            <c:ext xmlns:c16="http://schemas.microsoft.com/office/drawing/2014/chart" uri="{C3380CC4-5D6E-409C-BE32-E72D297353CC}">
              <c16:uniqueId val="{00000005-0D02-4E08-A9A5-461D69C2ABA1}"/>
            </c:ext>
          </c:extLst>
        </c:ser>
        <c:ser>
          <c:idx val="6"/>
          <c:order val="6"/>
          <c:tx>
            <c:strRef>
              <c:f>Blad1!$H$1</c:f>
              <c:strCache>
                <c:ptCount val="1"/>
                <c:pt idx="0">
                  <c:v>HAVO NL </c:v>
                </c:pt>
              </c:strCache>
            </c:strRef>
          </c:tx>
          <c:spPr>
            <a:ln w="28575" cap="rnd">
              <a:solidFill>
                <a:schemeClr val="accent1">
                  <a:lumMod val="60000"/>
                </a:schemeClr>
              </a:solidFill>
              <a:round/>
            </a:ln>
            <a:effectLst/>
          </c:spPr>
          <c:marker>
            <c:symbol val="none"/>
          </c:marker>
          <c:cat>
            <c:numRef>
              <c:f>Blad1!$A$2:$A$8</c:f>
              <c:numCache>
                <c:formatCode>General</c:formatCode>
                <c:ptCount val="7"/>
                <c:pt idx="0">
                  <c:v>2016</c:v>
                </c:pt>
                <c:pt idx="1">
                  <c:v>2017</c:v>
                </c:pt>
                <c:pt idx="2">
                  <c:v>2018</c:v>
                </c:pt>
                <c:pt idx="3">
                  <c:v>2019</c:v>
                </c:pt>
                <c:pt idx="4">
                  <c:v>2021</c:v>
                </c:pt>
                <c:pt idx="5">
                  <c:v>2022</c:v>
                </c:pt>
                <c:pt idx="6">
                  <c:v>2023</c:v>
                </c:pt>
              </c:numCache>
            </c:numRef>
          </c:cat>
          <c:val>
            <c:numRef>
              <c:f>Blad1!$H$2:$H$8</c:f>
              <c:numCache>
                <c:formatCode>General</c:formatCode>
                <c:ptCount val="7"/>
                <c:pt idx="0">
                  <c:v>6.3</c:v>
                </c:pt>
                <c:pt idx="1">
                  <c:v>6.3</c:v>
                </c:pt>
                <c:pt idx="2">
                  <c:v>6.1</c:v>
                </c:pt>
                <c:pt idx="3">
                  <c:v>6.1</c:v>
                </c:pt>
                <c:pt idx="4">
                  <c:v>6.1</c:v>
                </c:pt>
                <c:pt idx="5">
                  <c:v>6.1</c:v>
                </c:pt>
              </c:numCache>
            </c:numRef>
          </c:val>
          <c:smooth val="0"/>
          <c:extLst xmlns:c16r2="http://schemas.microsoft.com/office/drawing/2015/06/chart">
            <c:ext xmlns:c16="http://schemas.microsoft.com/office/drawing/2014/chart" uri="{C3380CC4-5D6E-409C-BE32-E72D297353CC}">
              <c16:uniqueId val="{00000006-0D02-4E08-A9A5-461D69C2ABA1}"/>
            </c:ext>
          </c:extLst>
        </c:ser>
        <c:ser>
          <c:idx val="7"/>
          <c:order val="7"/>
          <c:tx>
            <c:strRef>
              <c:f>Blad1!$I$1</c:f>
              <c:strCache>
                <c:ptCount val="1"/>
                <c:pt idx="0">
                  <c:v>VWO NL</c:v>
                </c:pt>
              </c:strCache>
            </c:strRef>
          </c:tx>
          <c:spPr>
            <a:ln w="28575" cap="rnd">
              <a:solidFill>
                <a:schemeClr val="accent2">
                  <a:lumMod val="60000"/>
                </a:schemeClr>
              </a:solidFill>
              <a:round/>
            </a:ln>
            <a:effectLst/>
          </c:spPr>
          <c:marker>
            <c:symbol val="none"/>
          </c:marker>
          <c:cat>
            <c:numRef>
              <c:f>Blad1!$A$2:$A$8</c:f>
              <c:numCache>
                <c:formatCode>General</c:formatCode>
                <c:ptCount val="7"/>
                <c:pt idx="0">
                  <c:v>2016</c:v>
                </c:pt>
                <c:pt idx="1">
                  <c:v>2017</c:v>
                </c:pt>
                <c:pt idx="2">
                  <c:v>2018</c:v>
                </c:pt>
                <c:pt idx="3">
                  <c:v>2019</c:v>
                </c:pt>
                <c:pt idx="4">
                  <c:v>2021</c:v>
                </c:pt>
                <c:pt idx="5">
                  <c:v>2022</c:v>
                </c:pt>
                <c:pt idx="6">
                  <c:v>2023</c:v>
                </c:pt>
              </c:numCache>
            </c:numRef>
          </c:cat>
          <c:val>
            <c:numRef>
              <c:f>Blad1!$I$2:$I$8</c:f>
              <c:numCache>
                <c:formatCode>General</c:formatCode>
                <c:ptCount val="7"/>
                <c:pt idx="0">
                  <c:v>6.1</c:v>
                </c:pt>
                <c:pt idx="1">
                  <c:v>6.2</c:v>
                </c:pt>
                <c:pt idx="2">
                  <c:v>6.2</c:v>
                </c:pt>
                <c:pt idx="3">
                  <c:v>6.2</c:v>
                </c:pt>
                <c:pt idx="4">
                  <c:v>6.3</c:v>
                </c:pt>
                <c:pt idx="5">
                  <c:v>6.1</c:v>
                </c:pt>
              </c:numCache>
            </c:numRef>
          </c:val>
          <c:smooth val="0"/>
          <c:extLst xmlns:c16r2="http://schemas.microsoft.com/office/drawing/2015/06/chart">
            <c:ext xmlns:c16="http://schemas.microsoft.com/office/drawing/2014/chart" uri="{C3380CC4-5D6E-409C-BE32-E72D297353CC}">
              <c16:uniqueId val="{00000007-0D02-4E08-A9A5-461D69C2ABA1}"/>
            </c:ext>
          </c:extLst>
        </c:ser>
        <c:dLbls>
          <c:showLegendKey val="0"/>
          <c:showVal val="0"/>
          <c:showCatName val="0"/>
          <c:showSerName val="0"/>
          <c:showPercent val="0"/>
          <c:showBubbleSize val="0"/>
        </c:dLbls>
        <c:smooth val="0"/>
        <c:axId val="224466576"/>
        <c:axId val="224466968"/>
      </c:lineChart>
      <c:catAx>
        <c:axId val="22446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4466968"/>
        <c:crosses val="autoZero"/>
        <c:auto val="1"/>
        <c:lblAlgn val="ctr"/>
        <c:lblOffset val="100"/>
        <c:noMultiLvlLbl val="0"/>
      </c:catAx>
      <c:valAx>
        <c:axId val="224466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4466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NL"/>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VWO Frans geen kernvak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Blad1!$B$1</c:f>
              <c:strCache>
                <c:ptCount val="1"/>
                <c:pt idx="0">
                  <c:v>N-term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Blad1!$A$2:$A$17</c:f>
              <c:numCache>
                <c:formatCode>General</c:formatCode>
                <c:ptCount val="16"/>
                <c:pt idx="0">
                  <c:v>2000</c:v>
                </c:pt>
                <c:pt idx="1">
                  <c:v>2001</c:v>
                </c:pt>
                <c:pt idx="2">
                  <c:v>2002</c:v>
                </c:pt>
                <c:pt idx="3">
                  <c:v>2003</c:v>
                </c:pt>
                <c:pt idx="4">
                  <c:v>2010</c:v>
                </c:pt>
                <c:pt idx="5">
                  <c:v>2011</c:v>
                </c:pt>
                <c:pt idx="6">
                  <c:v>2012</c:v>
                </c:pt>
                <c:pt idx="7">
                  <c:v>2013</c:v>
                </c:pt>
                <c:pt idx="8">
                  <c:v>2014</c:v>
                </c:pt>
                <c:pt idx="9">
                  <c:v>2015</c:v>
                </c:pt>
                <c:pt idx="10">
                  <c:v>2016</c:v>
                </c:pt>
                <c:pt idx="11">
                  <c:v>2017</c:v>
                </c:pt>
                <c:pt idx="12">
                  <c:v>2018</c:v>
                </c:pt>
                <c:pt idx="13">
                  <c:v>2019</c:v>
                </c:pt>
                <c:pt idx="14">
                  <c:v>2021</c:v>
                </c:pt>
                <c:pt idx="15">
                  <c:v>2022</c:v>
                </c:pt>
              </c:numCache>
            </c:numRef>
          </c:cat>
          <c:val>
            <c:numRef>
              <c:f>Blad1!$B$2:$B$17</c:f>
              <c:numCache>
                <c:formatCode>General</c:formatCode>
                <c:ptCount val="16"/>
                <c:pt idx="0">
                  <c:v>0.3</c:v>
                </c:pt>
                <c:pt idx="1">
                  <c:v>0.3</c:v>
                </c:pt>
                <c:pt idx="2">
                  <c:v>0.1</c:v>
                </c:pt>
                <c:pt idx="3">
                  <c:v>0.3</c:v>
                </c:pt>
                <c:pt idx="4">
                  <c:v>0.7</c:v>
                </c:pt>
                <c:pt idx="5">
                  <c:v>0.5</c:v>
                </c:pt>
                <c:pt idx="6">
                  <c:v>1.5</c:v>
                </c:pt>
                <c:pt idx="7">
                  <c:v>0.8</c:v>
                </c:pt>
                <c:pt idx="8">
                  <c:v>0.3</c:v>
                </c:pt>
                <c:pt idx="9">
                  <c:v>0.5</c:v>
                </c:pt>
                <c:pt idx="10">
                  <c:v>0</c:v>
                </c:pt>
                <c:pt idx="11">
                  <c:v>0.5</c:v>
                </c:pt>
                <c:pt idx="12">
                  <c:v>0.6</c:v>
                </c:pt>
                <c:pt idx="13">
                  <c:v>1.1000000000000001</c:v>
                </c:pt>
                <c:pt idx="14">
                  <c:v>1.2</c:v>
                </c:pt>
                <c:pt idx="15">
                  <c:v>0.6</c:v>
                </c:pt>
              </c:numCache>
            </c:numRef>
          </c:val>
          <c:smooth val="0"/>
          <c:extLst xmlns:c16r2="http://schemas.microsoft.com/office/drawing/2015/06/chart">
            <c:ext xmlns:c16="http://schemas.microsoft.com/office/drawing/2014/chart" uri="{C3380CC4-5D6E-409C-BE32-E72D297353CC}">
              <c16:uniqueId val="{00000000-8420-42B0-99BE-C51BE54D6530}"/>
            </c:ext>
          </c:extLst>
        </c:ser>
        <c:ser>
          <c:idx val="1"/>
          <c:order val="1"/>
          <c:tx>
            <c:strRef>
              <c:f>Blad1!$C$1</c:f>
              <c:strCache>
                <c:ptCount val="1"/>
                <c:pt idx="0">
                  <c:v>Cijfer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Blad1!$A$2:$A$17</c:f>
              <c:numCache>
                <c:formatCode>General</c:formatCode>
                <c:ptCount val="16"/>
                <c:pt idx="0">
                  <c:v>2000</c:v>
                </c:pt>
                <c:pt idx="1">
                  <c:v>2001</c:v>
                </c:pt>
                <c:pt idx="2">
                  <c:v>2002</c:v>
                </c:pt>
                <c:pt idx="3">
                  <c:v>2003</c:v>
                </c:pt>
                <c:pt idx="4">
                  <c:v>2010</c:v>
                </c:pt>
                <c:pt idx="5">
                  <c:v>2011</c:v>
                </c:pt>
                <c:pt idx="6">
                  <c:v>2012</c:v>
                </c:pt>
                <c:pt idx="7">
                  <c:v>2013</c:v>
                </c:pt>
                <c:pt idx="8">
                  <c:v>2014</c:v>
                </c:pt>
                <c:pt idx="9">
                  <c:v>2015</c:v>
                </c:pt>
                <c:pt idx="10">
                  <c:v>2016</c:v>
                </c:pt>
                <c:pt idx="11">
                  <c:v>2017</c:v>
                </c:pt>
                <c:pt idx="12">
                  <c:v>2018</c:v>
                </c:pt>
                <c:pt idx="13">
                  <c:v>2019</c:v>
                </c:pt>
                <c:pt idx="14">
                  <c:v>2021</c:v>
                </c:pt>
                <c:pt idx="15">
                  <c:v>2022</c:v>
                </c:pt>
              </c:numCache>
            </c:numRef>
          </c:cat>
          <c:val>
            <c:numRef>
              <c:f>Blad1!$C$2:$C$17</c:f>
              <c:numCache>
                <c:formatCode>General</c:formatCode>
                <c:ptCount val="16"/>
                <c:pt idx="0">
                  <c:v>6.2</c:v>
                </c:pt>
                <c:pt idx="1">
                  <c:v>6.4</c:v>
                </c:pt>
                <c:pt idx="2">
                  <c:v>6</c:v>
                </c:pt>
                <c:pt idx="3">
                  <c:v>6.1</c:v>
                </c:pt>
                <c:pt idx="4">
                  <c:v>6.3</c:v>
                </c:pt>
                <c:pt idx="5">
                  <c:v>6.2</c:v>
                </c:pt>
                <c:pt idx="6">
                  <c:v>6.5</c:v>
                </c:pt>
                <c:pt idx="7">
                  <c:v>6.3</c:v>
                </c:pt>
                <c:pt idx="8">
                  <c:v>6.1</c:v>
                </c:pt>
                <c:pt idx="9">
                  <c:v>6.3</c:v>
                </c:pt>
                <c:pt idx="10">
                  <c:v>7.1</c:v>
                </c:pt>
                <c:pt idx="11">
                  <c:v>6.2</c:v>
                </c:pt>
                <c:pt idx="12">
                  <c:v>6.2</c:v>
                </c:pt>
                <c:pt idx="13">
                  <c:v>6.3</c:v>
                </c:pt>
                <c:pt idx="14">
                  <c:v>6.4</c:v>
                </c:pt>
                <c:pt idx="15">
                  <c:v>6.3</c:v>
                </c:pt>
              </c:numCache>
            </c:numRef>
          </c:val>
          <c:smooth val="0"/>
          <c:extLst xmlns:c16r2="http://schemas.microsoft.com/office/drawing/2015/06/chart">
            <c:ext xmlns:c16="http://schemas.microsoft.com/office/drawing/2014/chart" uri="{C3380CC4-5D6E-409C-BE32-E72D297353CC}">
              <c16:uniqueId val="{00000001-8420-42B0-99BE-C51BE54D6530}"/>
            </c:ext>
          </c:extLst>
        </c:ser>
        <c:ser>
          <c:idx val="2"/>
          <c:order val="2"/>
          <c:tx>
            <c:strRef>
              <c:f>Blad1!$D$1</c:f>
              <c:strCache>
                <c:ptCount val="1"/>
                <c:pt idx="0">
                  <c:v>Ongecorrigeerd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Blad1!$A$2:$A$17</c:f>
              <c:numCache>
                <c:formatCode>General</c:formatCode>
                <c:ptCount val="16"/>
                <c:pt idx="0">
                  <c:v>2000</c:v>
                </c:pt>
                <c:pt idx="1">
                  <c:v>2001</c:v>
                </c:pt>
                <c:pt idx="2">
                  <c:v>2002</c:v>
                </c:pt>
                <c:pt idx="3">
                  <c:v>2003</c:v>
                </c:pt>
                <c:pt idx="4">
                  <c:v>2010</c:v>
                </c:pt>
                <c:pt idx="5">
                  <c:v>2011</c:v>
                </c:pt>
                <c:pt idx="6">
                  <c:v>2012</c:v>
                </c:pt>
                <c:pt idx="7">
                  <c:v>2013</c:v>
                </c:pt>
                <c:pt idx="8">
                  <c:v>2014</c:v>
                </c:pt>
                <c:pt idx="9">
                  <c:v>2015</c:v>
                </c:pt>
                <c:pt idx="10">
                  <c:v>2016</c:v>
                </c:pt>
                <c:pt idx="11">
                  <c:v>2017</c:v>
                </c:pt>
                <c:pt idx="12">
                  <c:v>2018</c:v>
                </c:pt>
                <c:pt idx="13">
                  <c:v>2019</c:v>
                </c:pt>
                <c:pt idx="14">
                  <c:v>2021</c:v>
                </c:pt>
                <c:pt idx="15">
                  <c:v>2022</c:v>
                </c:pt>
              </c:numCache>
            </c:numRef>
          </c:cat>
          <c:val>
            <c:numRef>
              <c:f>Blad1!$D$2:$D$17</c:f>
              <c:numCache>
                <c:formatCode>General</c:formatCode>
                <c:ptCount val="16"/>
                <c:pt idx="0">
                  <c:v>6.9</c:v>
                </c:pt>
                <c:pt idx="1">
                  <c:v>7.1</c:v>
                </c:pt>
                <c:pt idx="2">
                  <c:v>6.9</c:v>
                </c:pt>
                <c:pt idx="3">
                  <c:v>6.8</c:v>
                </c:pt>
                <c:pt idx="4">
                  <c:v>6.6</c:v>
                </c:pt>
                <c:pt idx="5">
                  <c:v>6.7</c:v>
                </c:pt>
                <c:pt idx="6">
                  <c:v>6</c:v>
                </c:pt>
                <c:pt idx="7">
                  <c:v>6.5</c:v>
                </c:pt>
                <c:pt idx="8">
                  <c:v>6.8</c:v>
                </c:pt>
                <c:pt idx="9">
                  <c:v>6.8</c:v>
                </c:pt>
                <c:pt idx="10">
                  <c:v>8.1</c:v>
                </c:pt>
                <c:pt idx="11">
                  <c:v>6.7</c:v>
                </c:pt>
                <c:pt idx="12">
                  <c:v>6.8</c:v>
                </c:pt>
                <c:pt idx="13">
                  <c:v>6.2</c:v>
                </c:pt>
                <c:pt idx="14">
                  <c:v>6.2</c:v>
                </c:pt>
                <c:pt idx="15">
                  <c:v>6.7</c:v>
                </c:pt>
              </c:numCache>
            </c:numRef>
          </c:val>
          <c:smooth val="0"/>
          <c:extLst xmlns:c16r2="http://schemas.microsoft.com/office/drawing/2015/06/chart">
            <c:ext xmlns:c16="http://schemas.microsoft.com/office/drawing/2014/chart" uri="{C3380CC4-5D6E-409C-BE32-E72D297353CC}">
              <c16:uniqueId val="{00000002-8420-42B0-99BE-C51BE54D6530}"/>
            </c:ext>
          </c:extLst>
        </c:ser>
        <c:ser>
          <c:idx val="3"/>
          <c:order val="3"/>
          <c:tx>
            <c:strRef>
              <c:f>Blad1!$E$1</c:f>
              <c:strCache>
                <c:ptCount val="1"/>
                <c:pt idx="0">
                  <c:v>Neutraal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Blad1!$A$2:$A$17</c:f>
              <c:numCache>
                <c:formatCode>General</c:formatCode>
                <c:ptCount val="16"/>
                <c:pt idx="0">
                  <c:v>2000</c:v>
                </c:pt>
                <c:pt idx="1">
                  <c:v>2001</c:v>
                </c:pt>
                <c:pt idx="2">
                  <c:v>2002</c:v>
                </c:pt>
                <c:pt idx="3">
                  <c:v>2003</c:v>
                </c:pt>
                <c:pt idx="4">
                  <c:v>2010</c:v>
                </c:pt>
                <c:pt idx="5">
                  <c:v>2011</c:v>
                </c:pt>
                <c:pt idx="6">
                  <c:v>2012</c:v>
                </c:pt>
                <c:pt idx="7">
                  <c:v>2013</c:v>
                </c:pt>
                <c:pt idx="8">
                  <c:v>2014</c:v>
                </c:pt>
                <c:pt idx="9">
                  <c:v>2015</c:v>
                </c:pt>
                <c:pt idx="10">
                  <c:v>2016</c:v>
                </c:pt>
                <c:pt idx="11">
                  <c:v>2017</c:v>
                </c:pt>
                <c:pt idx="12">
                  <c:v>2018</c:v>
                </c:pt>
                <c:pt idx="13">
                  <c:v>2019</c:v>
                </c:pt>
                <c:pt idx="14">
                  <c:v>2021</c:v>
                </c:pt>
                <c:pt idx="15">
                  <c:v>2022</c:v>
                </c:pt>
              </c:numCache>
            </c:numRef>
          </c:cat>
          <c:val>
            <c:numRef>
              <c:f>Blad1!$E$2:$E$17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smooth val="0"/>
          <c:extLst xmlns:c16r2="http://schemas.microsoft.com/office/drawing/2015/06/chart">
            <c:ext xmlns:c16="http://schemas.microsoft.com/office/drawing/2014/chart" uri="{C3380CC4-5D6E-409C-BE32-E72D297353CC}">
              <c16:uniqueId val="{00000003-8420-42B0-99BE-C51BE54D6530}"/>
            </c:ext>
          </c:extLst>
        </c:ser>
        <c:dLbls>
          <c:dLblPos val="t"/>
          <c:showLegendKey val="0"/>
          <c:showVal val="1"/>
          <c:showCatName val="0"/>
          <c:showSerName val="0"/>
          <c:showPercent val="0"/>
          <c:showBubbleSize val="0"/>
        </c:dLbls>
        <c:smooth val="0"/>
        <c:axId val="227225664"/>
        <c:axId val="227226056"/>
      </c:lineChart>
      <c:catAx>
        <c:axId val="22722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7226056"/>
        <c:crosses val="autoZero"/>
        <c:auto val="1"/>
        <c:lblAlgn val="ctr"/>
        <c:lblOffset val="100"/>
        <c:noMultiLvlLbl val="0"/>
      </c:catAx>
      <c:valAx>
        <c:axId val="227226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722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3.6676592920084523E-2"/>
          <c:y val="1.8547974520233525E-2"/>
          <c:w val="0.93238759888192635"/>
          <c:h val="0.74073837716989099"/>
        </c:manualLayout>
      </c:layout>
      <c:lineChart>
        <c:grouping val="standard"/>
        <c:varyColors val="0"/>
        <c:ser>
          <c:idx val="1"/>
          <c:order val="1"/>
          <c:tx>
            <c:strRef>
              <c:f>Blad1!$C$1</c:f>
              <c:strCache>
                <c:ptCount val="1"/>
                <c:pt idx="0">
                  <c:v>HAVO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Blad1!$C$2:$C$39</c:f>
              <c:numCache>
                <c:formatCode>General</c:formatCode>
                <c:ptCount val="38"/>
                <c:pt idx="0">
                  <c:v>1</c:v>
                </c:pt>
                <c:pt idx="1">
                  <c:v>1.2</c:v>
                </c:pt>
                <c:pt idx="2">
                  <c:v>1.4</c:v>
                </c:pt>
                <c:pt idx="3">
                  <c:v>1.6</c:v>
                </c:pt>
                <c:pt idx="4">
                  <c:v>1.9</c:v>
                </c:pt>
                <c:pt idx="5">
                  <c:v>2.1</c:v>
                </c:pt>
                <c:pt idx="6">
                  <c:v>2.2999999999999998</c:v>
                </c:pt>
                <c:pt idx="7">
                  <c:v>2.5</c:v>
                </c:pt>
                <c:pt idx="8">
                  <c:v>2.8</c:v>
                </c:pt>
                <c:pt idx="9">
                  <c:v>3</c:v>
                </c:pt>
                <c:pt idx="10">
                  <c:v>3.2</c:v>
                </c:pt>
                <c:pt idx="11">
                  <c:v>3.4</c:v>
                </c:pt>
                <c:pt idx="12">
                  <c:v>3.7</c:v>
                </c:pt>
                <c:pt idx="13">
                  <c:v>3.9</c:v>
                </c:pt>
                <c:pt idx="14">
                  <c:v>4.0999999999999996</c:v>
                </c:pt>
                <c:pt idx="15">
                  <c:v>4.3</c:v>
                </c:pt>
                <c:pt idx="16">
                  <c:v>4.5</c:v>
                </c:pt>
                <c:pt idx="17">
                  <c:v>4.8</c:v>
                </c:pt>
                <c:pt idx="18">
                  <c:v>5</c:v>
                </c:pt>
                <c:pt idx="19">
                  <c:v>5.2</c:v>
                </c:pt>
                <c:pt idx="20">
                  <c:v>5.4</c:v>
                </c:pt>
                <c:pt idx="21">
                  <c:v>5.6</c:v>
                </c:pt>
                <c:pt idx="22">
                  <c:v>5.8</c:v>
                </c:pt>
                <c:pt idx="23">
                  <c:v>6.1</c:v>
                </c:pt>
                <c:pt idx="24">
                  <c:v>6.4</c:v>
                </c:pt>
                <c:pt idx="25">
                  <c:v>6.7</c:v>
                </c:pt>
                <c:pt idx="26">
                  <c:v>7</c:v>
                </c:pt>
                <c:pt idx="27">
                  <c:v>7.2</c:v>
                </c:pt>
                <c:pt idx="28">
                  <c:v>7.5</c:v>
                </c:pt>
                <c:pt idx="29">
                  <c:v>7.9</c:v>
                </c:pt>
                <c:pt idx="30">
                  <c:v>8.1999999999999993</c:v>
                </c:pt>
                <c:pt idx="31">
                  <c:v>8.5</c:v>
                </c:pt>
                <c:pt idx="32">
                  <c:v>8.9</c:v>
                </c:pt>
                <c:pt idx="33">
                  <c:v>9.1999999999999993</c:v>
                </c:pt>
                <c:pt idx="34">
                  <c:v>9.6</c:v>
                </c:pt>
                <c:pt idx="35">
                  <c:v>10</c:v>
                </c:pt>
              </c:numCache>
            </c:numRef>
          </c:val>
          <c:smooth val="0"/>
          <c:extLst xmlns:c16r2="http://schemas.microsoft.com/office/drawing/2015/06/chart">
            <c:ext xmlns:c16="http://schemas.microsoft.com/office/drawing/2014/chart" uri="{C3380CC4-5D6E-409C-BE32-E72D297353CC}">
              <c16:uniqueId val="{00000000-17CF-4EAE-84DF-DC7108A6AF2E}"/>
            </c:ext>
          </c:extLst>
        </c:ser>
        <c:ser>
          <c:idx val="0"/>
          <c:order val="0"/>
          <c:tx>
            <c:strRef>
              <c:f>Blad1!$B$1</c:f>
              <c:strCache>
                <c:ptCount val="1"/>
                <c:pt idx="0">
                  <c:v>VWO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Blad1!$B$2:$B$39</c:f>
              <c:numCache>
                <c:formatCode>General</c:formatCode>
                <c:ptCount val="38"/>
                <c:pt idx="0">
                  <c:v>1</c:v>
                </c:pt>
                <c:pt idx="1">
                  <c:v>1.1000000000000001</c:v>
                </c:pt>
                <c:pt idx="2">
                  <c:v>1.3</c:v>
                </c:pt>
                <c:pt idx="3">
                  <c:v>1.4</c:v>
                </c:pt>
                <c:pt idx="4">
                  <c:v>1.5</c:v>
                </c:pt>
                <c:pt idx="5">
                  <c:v>1.7</c:v>
                </c:pt>
                <c:pt idx="6">
                  <c:v>1.8</c:v>
                </c:pt>
                <c:pt idx="7">
                  <c:v>2</c:v>
                </c:pt>
                <c:pt idx="8">
                  <c:v>2.2000000000000002</c:v>
                </c:pt>
                <c:pt idx="9">
                  <c:v>2.2999999999999998</c:v>
                </c:pt>
                <c:pt idx="10">
                  <c:v>2.4</c:v>
                </c:pt>
                <c:pt idx="11">
                  <c:v>2.6</c:v>
                </c:pt>
                <c:pt idx="12">
                  <c:v>2.8</c:v>
                </c:pt>
                <c:pt idx="13">
                  <c:v>2.9</c:v>
                </c:pt>
                <c:pt idx="14">
                  <c:v>3.1</c:v>
                </c:pt>
                <c:pt idx="15">
                  <c:v>3.3</c:v>
                </c:pt>
                <c:pt idx="16">
                  <c:v>3.5</c:v>
                </c:pt>
                <c:pt idx="17">
                  <c:v>3.6</c:v>
                </c:pt>
                <c:pt idx="18">
                  <c:v>3.9</c:v>
                </c:pt>
                <c:pt idx="19">
                  <c:v>4</c:v>
                </c:pt>
                <c:pt idx="20">
                  <c:v>4.3</c:v>
                </c:pt>
                <c:pt idx="21">
                  <c:v>4.5</c:v>
                </c:pt>
                <c:pt idx="22">
                  <c:v>4.9000000000000004</c:v>
                </c:pt>
                <c:pt idx="23">
                  <c:v>5.2</c:v>
                </c:pt>
                <c:pt idx="24">
                  <c:v>5.5</c:v>
                </c:pt>
                <c:pt idx="25">
                  <c:v>5.8</c:v>
                </c:pt>
                <c:pt idx="26">
                  <c:v>6.2</c:v>
                </c:pt>
                <c:pt idx="27">
                  <c:v>6.6</c:v>
                </c:pt>
                <c:pt idx="28">
                  <c:v>6.9</c:v>
                </c:pt>
                <c:pt idx="29">
                  <c:v>7.3</c:v>
                </c:pt>
                <c:pt idx="30">
                  <c:v>7.6</c:v>
                </c:pt>
                <c:pt idx="31">
                  <c:v>7.9</c:v>
                </c:pt>
                <c:pt idx="32">
                  <c:v>8.3000000000000007</c:v>
                </c:pt>
                <c:pt idx="33">
                  <c:v>8.6</c:v>
                </c:pt>
                <c:pt idx="34">
                  <c:v>8.9</c:v>
                </c:pt>
                <c:pt idx="35">
                  <c:v>9.3000000000000007</c:v>
                </c:pt>
                <c:pt idx="36">
                  <c:v>9.6</c:v>
                </c:pt>
                <c:pt idx="37">
                  <c:v>10</c:v>
                </c:pt>
              </c:numCache>
            </c:numRef>
          </c:val>
          <c:smooth val="0"/>
          <c:extLst xmlns:c16r2="http://schemas.microsoft.com/office/drawing/2015/06/chart">
            <c:ext xmlns:c16="http://schemas.microsoft.com/office/drawing/2014/chart" uri="{C3380CC4-5D6E-409C-BE32-E72D297353CC}">
              <c16:uniqueId val="{00000001-17CF-4EAE-84DF-DC7108A6AF2E}"/>
            </c:ext>
          </c:extLst>
        </c:ser>
        <c:ser>
          <c:idx val="2"/>
          <c:order val="2"/>
          <c:tx>
            <c:strRef>
              <c:f>Blad1!$D$1</c:f>
              <c:strCache>
                <c:ptCount val="1"/>
                <c:pt idx="0">
                  <c:v>N=0 37</c:v>
                </c:pt>
              </c:strCache>
            </c:strRef>
          </c:tx>
          <c:spPr>
            <a:ln w="28575" cap="rnd">
              <a:solidFill>
                <a:srgbClr val="92D050"/>
              </a:solidFill>
              <a:round/>
            </a:ln>
            <a:effectLst/>
          </c:spPr>
          <c:marker>
            <c:symbol val="circle"/>
            <c:size val="5"/>
            <c:spPr>
              <a:solidFill>
                <a:schemeClr val="accent3"/>
              </a:solidFill>
              <a:ln w="9525">
                <a:solidFill>
                  <a:srgbClr val="92D050"/>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Blad1!$D$2:$D$39</c:f>
              <c:numCache>
                <c:formatCode>General</c:formatCode>
                <c:ptCount val="38"/>
                <c:pt idx="0">
                  <c:v>1</c:v>
                </c:pt>
                <c:pt idx="1">
                  <c:v>1.1000000000000001</c:v>
                </c:pt>
                <c:pt idx="2">
                  <c:v>1.2</c:v>
                </c:pt>
                <c:pt idx="3">
                  <c:v>1.4</c:v>
                </c:pt>
                <c:pt idx="4">
                  <c:v>1.5</c:v>
                </c:pt>
                <c:pt idx="5">
                  <c:v>1.6</c:v>
                </c:pt>
                <c:pt idx="6">
                  <c:v>1.7</c:v>
                </c:pt>
                <c:pt idx="7">
                  <c:v>1.9</c:v>
                </c:pt>
                <c:pt idx="8">
                  <c:v>2</c:v>
                </c:pt>
                <c:pt idx="9">
                  <c:v>2.2000000000000002</c:v>
                </c:pt>
                <c:pt idx="10">
                  <c:v>2.4</c:v>
                </c:pt>
                <c:pt idx="11">
                  <c:v>2.7</c:v>
                </c:pt>
                <c:pt idx="12">
                  <c:v>2.9</c:v>
                </c:pt>
                <c:pt idx="13">
                  <c:v>3.2</c:v>
                </c:pt>
                <c:pt idx="14">
                  <c:v>3.4</c:v>
                </c:pt>
                <c:pt idx="15">
                  <c:v>3.6</c:v>
                </c:pt>
                <c:pt idx="16">
                  <c:v>3.9</c:v>
                </c:pt>
                <c:pt idx="17">
                  <c:v>4.0999999999999996</c:v>
                </c:pt>
                <c:pt idx="18">
                  <c:v>4.4000000000000004</c:v>
                </c:pt>
                <c:pt idx="19">
                  <c:v>4.5999999999999996</c:v>
                </c:pt>
                <c:pt idx="20">
                  <c:v>4.9000000000000004</c:v>
                </c:pt>
                <c:pt idx="21">
                  <c:v>5.0999999999999996</c:v>
                </c:pt>
                <c:pt idx="22">
                  <c:v>5.4</c:v>
                </c:pt>
                <c:pt idx="23">
                  <c:v>5.6</c:v>
                </c:pt>
                <c:pt idx="24">
                  <c:v>5.8</c:v>
                </c:pt>
                <c:pt idx="25">
                  <c:v>6.1</c:v>
                </c:pt>
                <c:pt idx="26">
                  <c:v>6.3</c:v>
                </c:pt>
                <c:pt idx="27">
                  <c:v>6.6</c:v>
                </c:pt>
                <c:pt idx="28">
                  <c:v>6.8</c:v>
                </c:pt>
                <c:pt idx="29">
                  <c:v>7.1</c:v>
                </c:pt>
                <c:pt idx="30">
                  <c:v>7.3</c:v>
                </c:pt>
                <c:pt idx="31">
                  <c:v>7.5</c:v>
                </c:pt>
                <c:pt idx="32">
                  <c:v>7.8</c:v>
                </c:pt>
                <c:pt idx="33">
                  <c:v>8.1</c:v>
                </c:pt>
                <c:pt idx="34">
                  <c:v>8.5</c:v>
                </c:pt>
                <c:pt idx="35">
                  <c:v>9</c:v>
                </c:pt>
                <c:pt idx="36">
                  <c:v>9.5</c:v>
                </c:pt>
                <c:pt idx="37">
                  <c:v>10</c:v>
                </c:pt>
              </c:numCache>
            </c:numRef>
          </c:val>
          <c:smooth val="0"/>
          <c:extLst xmlns:c16r2="http://schemas.microsoft.com/office/drawing/2015/06/chart">
            <c:ext xmlns:c16="http://schemas.microsoft.com/office/drawing/2014/chart" uri="{C3380CC4-5D6E-409C-BE32-E72D297353CC}">
              <c16:uniqueId val="{00000002-17CF-4EAE-84DF-DC7108A6AF2E}"/>
            </c:ext>
          </c:extLst>
        </c:ser>
        <c:ser>
          <c:idx val="3"/>
          <c:order val="3"/>
          <c:tx>
            <c:strRef>
              <c:f>Blad1!$E$1</c:f>
              <c:strCache>
                <c:ptCount val="1"/>
                <c:pt idx="0">
                  <c:v>N=0 35</c:v>
                </c:pt>
              </c:strCache>
            </c:strRef>
          </c:tx>
          <c:spPr>
            <a:ln w="28575" cap="rnd">
              <a:solidFill>
                <a:srgbClr val="92D050"/>
              </a:solidFill>
              <a:round/>
            </a:ln>
            <a:effectLst/>
          </c:spPr>
          <c:marker>
            <c:symbol val="circle"/>
            <c:size val="5"/>
            <c:spPr>
              <a:solidFill>
                <a:schemeClr val="accent4"/>
              </a:solidFill>
              <a:ln w="9525">
                <a:solidFill>
                  <a:srgbClr val="92D050"/>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Blad1!$E$2:$E$39</c:f>
              <c:numCache>
                <c:formatCode>General</c:formatCode>
                <c:ptCount val="38"/>
                <c:pt idx="0">
                  <c:v>1</c:v>
                </c:pt>
                <c:pt idx="1">
                  <c:v>1.1000000000000001</c:v>
                </c:pt>
                <c:pt idx="2">
                  <c:v>1.3</c:v>
                </c:pt>
                <c:pt idx="3">
                  <c:v>1.4</c:v>
                </c:pt>
                <c:pt idx="4">
                  <c:v>1.5</c:v>
                </c:pt>
                <c:pt idx="5">
                  <c:v>1.6</c:v>
                </c:pt>
                <c:pt idx="6">
                  <c:v>1.8</c:v>
                </c:pt>
                <c:pt idx="7">
                  <c:v>1.9</c:v>
                </c:pt>
                <c:pt idx="8">
                  <c:v>2.1</c:v>
                </c:pt>
                <c:pt idx="9">
                  <c:v>2.2999999999999998</c:v>
                </c:pt>
                <c:pt idx="10">
                  <c:v>2.6</c:v>
                </c:pt>
                <c:pt idx="11">
                  <c:v>2.8</c:v>
                </c:pt>
                <c:pt idx="12">
                  <c:v>3.1</c:v>
                </c:pt>
                <c:pt idx="13">
                  <c:v>3.3</c:v>
                </c:pt>
                <c:pt idx="14">
                  <c:v>3.6</c:v>
                </c:pt>
                <c:pt idx="15">
                  <c:v>3.9</c:v>
                </c:pt>
                <c:pt idx="16">
                  <c:v>4.0999999999999996</c:v>
                </c:pt>
                <c:pt idx="17">
                  <c:v>4.4000000000000004</c:v>
                </c:pt>
                <c:pt idx="18">
                  <c:v>4.5999999999999996</c:v>
                </c:pt>
                <c:pt idx="19">
                  <c:v>4.9000000000000004</c:v>
                </c:pt>
                <c:pt idx="20">
                  <c:v>5.0999999999999996</c:v>
                </c:pt>
                <c:pt idx="21">
                  <c:v>5.4</c:v>
                </c:pt>
                <c:pt idx="22">
                  <c:v>5.7</c:v>
                </c:pt>
                <c:pt idx="23">
                  <c:v>5.9</c:v>
                </c:pt>
                <c:pt idx="24">
                  <c:v>6.2</c:v>
                </c:pt>
                <c:pt idx="25">
                  <c:v>6.4</c:v>
                </c:pt>
                <c:pt idx="26">
                  <c:v>6.7</c:v>
                </c:pt>
                <c:pt idx="27">
                  <c:v>6.9</c:v>
                </c:pt>
                <c:pt idx="28">
                  <c:v>7.2</c:v>
                </c:pt>
                <c:pt idx="29">
                  <c:v>7.5</c:v>
                </c:pt>
                <c:pt idx="30">
                  <c:v>7.7</c:v>
                </c:pt>
                <c:pt idx="31">
                  <c:v>8</c:v>
                </c:pt>
                <c:pt idx="32">
                  <c:v>8.5</c:v>
                </c:pt>
                <c:pt idx="33">
                  <c:v>9</c:v>
                </c:pt>
                <c:pt idx="34">
                  <c:v>9.5</c:v>
                </c:pt>
                <c:pt idx="35">
                  <c:v>10</c:v>
                </c:pt>
              </c:numCache>
            </c:numRef>
          </c:val>
          <c:smooth val="0"/>
          <c:extLst xmlns:c16r2="http://schemas.microsoft.com/office/drawing/2015/06/chart">
            <c:ext xmlns:c16="http://schemas.microsoft.com/office/drawing/2014/chart" uri="{C3380CC4-5D6E-409C-BE32-E72D297353CC}">
              <c16:uniqueId val="{00000003-17CF-4EAE-84DF-DC7108A6AF2E}"/>
            </c:ext>
          </c:extLst>
        </c:ser>
        <c:dLbls>
          <c:showLegendKey val="0"/>
          <c:showVal val="0"/>
          <c:showCatName val="0"/>
          <c:showSerName val="0"/>
          <c:showPercent val="0"/>
          <c:showBubbleSize val="0"/>
        </c:dLbls>
        <c:marker val="1"/>
        <c:smooth val="0"/>
        <c:axId val="227227624"/>
        <c:axId val="227228016"/>
      </c:lineChart>
      <c:catAx>
        <c:axId val="22722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7228016"/>
        <c:crosses val="autoZero"/>
        <c:auto val="1"/>
        <c:lblAlgn val="ctr"/>
        <c:lblOffset val="100"/>
        <c:noMultiLvlLbl val="0"/>
      </c:catAx>
      <c:valAx>
        <c:axId val="22722801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72276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NL"/>
          </a:p>
        </c:txPr>
      </c:dTable>
      <c:spPr>
        <a:noFill/>
        <a:ln>
          <a:noFill/>
        </a:ln>
        <a:effectLst/>
      </c:spPr>
    </c:plotArea>
    <c:legend>
      <c:legendPos val="b"/>
      <c:layout>
        <c:manualLayout>
          <c:xMode val="edge"/>
          <c:yMode val="edge"/>
          <c:x val="0.52225234629762185"/>
          <c:y val="0.63571092015822206"/>
          <c:w val="0.28630338821283702"/>
          <c:h val="5.69864613479940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3.6676592920084523E-2"/>
          <c:y val="0.12513495276653172"/>
          <c:w val="0.93238759888192635"/>
          <c:h val="0.71942177521332096"/>
        </c:manualLayout>
      </c:layout>
      <c:lineChart>
        <c:grouping val="standard"/>
        <c:varyColors val="0"/>
        <c:ser>
          <c:idx val="1"/>
          <c:order val="1"/>
          <c:tx>
            <c:strRef>
              <c:f>Blad1!$C$1</c:f>
              <c:strCache>
                <c:ptCount val="1"/>
                <c:pt idx="0">
                  <c:v>N=0 37</c:v>
                </c:pt>
              </c:strCache>
            </c:strRef>
          </c:tx>
          <c:spPr>
            <a:ln w="28575" cap="rnd">
              <a:solidFill>
                <a:srgbClr val="92D050"/>
              </a:solidFill>
              <a:round/>
            </a:ln>
            <a:effectLst/>
          </c:spPr>
          <c:marker>
            <c:symbol val="circle"/>
            <c:size val="5"/>
            <c:spPr>
              <a:solidFill>
                <a:schemeClr val="accent2"/>
              </a:solidFill>
              <a:ln w="9525">
                <a:solidFill>
                  <a:srgbClr val="92D050"/>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Blad1!$C$2:$C$39</c:f>
              <c:numCache>
                <c:formatCode>General</c:formatCode>
                <c:ptCount val="38"/>
                <c:pt idx="0">
                  <c:v>1</c:v>
                </c:pt>
                <c:pt idx="1">
                  <c:v>1.1000000000000001</c:v>
                </c:pt>
                <c:pt idx="2">
                  <c:v>1.2</c:v>
                </c:pt>
                <c:pt idx="3">
                  <c:v>1.4</c:v>
                </c:pt>
                <c:pt idx="4">
                  <c:v>1.5</c:v>
                </c:pt>
                <c:pt idx="5">
                  <c:v>1.6</c:v>
                </c:pt>
                <c:pt idx="6">
                  <c:v>1.7</c:v>
                </c:pt>
                <c:pt idx="7">
                  <c:v>1.9</c:v>
                </c:pt>
                <c:pt idx="8">
                  <c:v>2</c:v>
                </c:pt>
                <c:pt idx="9">
                  <c:v>2.2000000000000002</c:v>
                </c:pt>
                <c:pt idx="10">
                  <c:v>2.4</c:v>
                </c:pt>
                <c:pt idx="11">
                  <c:v>2.7</c:v>
                </c:pt>
                <c:pt idx="12">
                  <c:v>2.9</c:v>
                </c:pt>
                <c:pt idx="13">
                  <c:v>3.2</c:v>
                </c:pt>
                <c:pt idx="14">
                  <c:v>3.4</c:v>
                </c:pt>
                <c:pt idx="15">
                  <c:v>3.6</c:v>
                </c:pt>
                <c:pt idx="16">
                  <c:v>3.9</c:v>
                </c:pt>
                <c:pt idx="17">
                  <c:v>4.0999999999999996</c:v>
                </c:pt>
                <c:pt idx="18">
                  <c:v>4.4000000000000004</c:v>
                </c:pt>
                <c:pt idx="19">
                  <c:v>4.5999999999999996</c:v>
                </c:pt>
                <c:pt idx="20">
                  <c:v>4.9000000000000004</c:v>
                </c:pt>
                <c:pt idx="21">
                  <c:v>5.0999999999999996</c:v>
                </c:pt>
                <c:pt idx="22">
                  <c:v>5.4</c:v>
                </c:pt>
                <c:pt idx="23">
                  <c:v>5.6</c:v>
                </c:pt>
                <c:pt idx="24">
                  <c:v>5.8</c:v>
                </c:pt>
                <c:pt idx="25">
                  <c:v>6.1</c:v>
                </c:pt>
                <c:pt idx="26">
                  <c:v>6.3</c:v>
                </c:pt>
                <c:pt idx="27">
                  <c:v>6.6</c:v>
                </c:pt>
                <c:pt idx="28">
                  <c:v>6.8</c:v>
                </c:pt>
                <c:pt idx="29">
                  <c:v>7.1</c:v>
                </c:pt>
                <c:pt idx="30">
                  <c:v>7.3</c:v>
                </c:pt>
                <c:pt idx="31">
                  <c:v>7.5</c:v>
                </c:pt>
                <c:pt idx="32">
                  <c:v>7.8</c:v>
                </c:pt>
                <c:pt idx="33">
                  <c:v>8.1</c:v>
                </c:pt>
                <c:pt idx="34">
                  <c:v>8.5</c:v>
                </c:pt>
                <c:pt idx="35">
                  <c:v>9</c:v>
                </c:pt>
                <c:pt idx="36">
                  <c:v>9.5</c:v>
                </c:pt>
                <c:pt idx="37">
                  <c:v>10</c:v>
                </c:pt>
              </c:numCache>
            </c:numRef>
          </c:val>
          <c:smooth val="0"/>
          <c:extLst xmlns:c16r2="http://schemas.microsoft.com/office/drawing/2015/06/chart">
            <c:ext xmlns:c16="http://schemas.microsoft.com/office/drawing/2014/chart" uri="{C3380CC4-5D6E-409C-BE32-E72D297353CC}">
              <c16:uniqueId val="{00000000-6C49-4C7B-A1DF-CB9DD12A5CB0}"/>
            </c:ext>
          </c:extLst>
        </c:ser>
        <c:ser>
          <c:idx val="0"/>
          <c:order val="0"/>
          <c:tx>
            <c:strRef>
              <c:f>Blad1!$B$1</c:f>
              <c:strCache>
                <c:ptCount val="1"/>
                <c:pt idx="0">
                  <c:v>VWO 37 FR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Blad1!$B$2:$B$39</c:f>
              <c:numCache>
                <c:formatCode>General</c:formatCode>
                <c:ptCount val="38"/>
                <c:pt idx="0">
                  <c:v>1</c:v>
                </c:pt>
                <c:pt idx="1">
                  <c:v>1.1000000000000001</c:v>
                </c:pt>
                <c:pt idx="2">
                  <c:v>1.3</c:v>
                </c:pt>
                <c:pt idx="3">
                  <c:v>1.4</c:v>
                </c:pt>
                <c:pt idx="4">
                  <c:v>1.5</c:v>
                </c:pt>
                <c:pt idx="5">
                  <c:v>1.7</c:v>
                </c:pt>
                <c:pt idx="6">
                  <c:v>1.8</c:v>
                </c:pt>
                <c:pt idx="7">
                  <c:v>2</c:v>
                </c:pt>
                <c:pt idx="8">
                  <c:v>2.2000000000000002</c:v>
                </c:pt>
                <c:pt idx="9">
                  <c:v>2.2999999999999998</c:v>
                </c:pt>
                <c:pt idx="10">
                  <c:v>2.4</c:v>
                </c:pt>
                <c:pt idx="11">
                  <c:v>2.6</c:v>
                </c:pt>
                <c:pt idx="12">
                  <c:v>2.8</c:v>
                </c:pt>
                <c:pt idx="13">
                  <c:v>2.9</c:v>
                </c:pt>
                <c:pt idx="14">
                  <c:v>3.1</c:v>
                </c:pt>
                <c:pt idx="15">
                  <c:v>3.3</c:v>
                </c:pt>
                <c:pt idx="16">
                  <c:v>3.5</c:v>
                </c:pt>
                <c:pt idx="17">
                  <c:v>3.6</c:v>
                </c:pt>
                <c:pt idx="18">
                  <c:v>3.9</c:v>
                </c:pt>
                <c:pt idx="19">
                  <c:v>4</c:v>
                </c:pt>
                <c:pt idx="20">
                  <c:v>4.3</c:v>
                </c:pt>
                <c:pt idx="21">
                  <c:v>4.5</c:v>
                </c:pt>
                <c:pt idx="22">
                  <c:v>4.9000000000000004</c:v>
                </c:pt>
                <c:pt idx="23">
                  <c:v>5.2</c:v>
                </c:pt>
                <c:pt idx="24">
                  <c:v>5.5</c:v>
                </c:pt>
                <c:pt idx="25">
                  <c:v>5.8</c:v>
                </c:pt>
                <c:pt idx="26">
                  <c:v>6.2</c:v>
                </c:pt>
                <c:pt idx="27">
                  <c:v>6.6</c:v>
                </c:pt>
                <c:pt idx="28">
                  <c:v>6.9</c:v>
                </c:pt>
                <c:pt idx="29">
                  <c:v>7.3</c:v>
                </c:pt>
                <c:pt idx="30">
                  <c:v>7.6</c:v>
                </c:pt>
                <c:pt idx="31">
                  <c:v>7.9</c:v>
                </c:pt>
                <c:pt idx="32">
                  <c:v>8.3000000000000007</c:v>
                </c:pt>
                <c:pt idx="33">
                  <c:v>8.6</c:v>
                </c:pt>
                <c:pt idx="34">
                  <c:v>8.9</c:v>
                </c:pt>
                <c:pt idx="35">
                  <c:v>9.3000000000000007</c:v>
                </c:pt>
                <c:pt idx="36">
                  <c:v>9.6</c:v>
                </c:pt>
                <c:pt idx="37">
                  <c:v>10</c:v>
                </c:pt>
              </c:numCache>
            </c:numRef>
          </c:val>
          <c:smooth val="0"/>
          <c:extLst xmlns:c16r2="http://schemas.microsoft.com/office/drawing/2015/06/chart">
            <c:ext xmlns:c16="http://schemas.microsoft.com/office/drawing/2014/chart" uri="{C3380CC4-5D6E-409C-BE32-E72D297353CC}">
              <c16:uniqueId val="{00000001-6C49-4C7B-A1DF-CB9DD12A5CB0}"/>
            </c:ext>
          </c:extLst>
        </c:ser>
        <c:ser>
          <c:idx val="2"/>
          <c:order val="2"/>
          <c:tx>
            <c:strRef>
              <c:f>Blad1!$D$1</c:f>
              <c:strCache>
                <c:ptCount val="1"/>
                <c:pt idx="0">
                  <c:v>VWO 37 EN</c:v>
                </c:pt>
              </c:strCache>
            </c:strRef>
          </c:tx>
          <c:spPr>
            <a:ln w="28575" cap="rnd">
              <a:solidFill>
                <a:srgbClr val="E64823">
                  <a:lumMod val="75000"/>
                </a:srgbClr>
              </a:solidFill>
              <a:round/>
            </a:ln>
            <a:effectLst/>
          </c:spPr>
          <c:marker>
            <c:symbol val="circle"/>
            <c:size val="5"/>
            <c:spPr>
              <a:solidFill>
                <a:schemeClr val="accent3"/>
              </a:solidFill>
              <a:ln w="9525">
                <a:solidFill>
                  <a:srgbClr val="E64823">
                    <a:lumMod val="75000"/>
                  </a:srgbClr>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Blad1!$D$2:$D$39</c:f>
              <c:numCache>
                <c:formatCode>General</c:formatCode>
                <c:ptCount val="38"/>
                <c:pt idx="0">
                  <c:v>1</c:v>
                </c:pt>
                <c:pt idx="1">
                  <c:v>1.2</c:v>
                </c:pt>
                <c:pt idx="2">
                  <c:v>1.4</c:v>
                </c:pt>
                <c:pt idx="3">
                  <c:v>1.5</c:v>
                </c:pt>
                <c:pt idx="4">
                  <c:v>1.6</c:v>
                </c:pt>
                <c:pt idx="5">
                  <c:v>1.8</c:v>
                </c:pt>
                <c:pt idx="6">
                  <c:v>2</c:v>
                </c:pt>
                <c:pt idx="7">
                  <c:v>2.2000000000000002</c:v>
                </c:pt>
                <c:pt idx="8">
                  <c:v>2.4</c:v>
                </c:pt>
                <c:pt idx="9">
                  <c:v>2.5</c:v>
                </c:pt>
                <c:pt idx="10">
                  <c:v>2.7</c:v>
                </c:pt>
                <c:pt idx="11">
                  <c:v>2.9</c:v>
                </c:pt>
                <c:pt idx="12">
                  <c:v>3.1</c:v>
                </c:pt>
                <c:pt idx="13">
                  <c:v>3.2</c:v>
                </c:pt>
                <c:pt idx="14">
                  <c:v>3.4</c:v>
                </c:pt>
                <c:pt idx="15">
                  <c:v>3.6</c:v>
                </c:pt>
                <c:pt idx="16">
                  <c:v>3.8</c:v>
                </c:pt>
                <c:pt idx="17">
                  <c:v>4</c:v>
                </c:pt>
                <c:pt idx="18">
                  <c:v>4.2</c:v>
                </c:pt>
                <c:pt idx="19">
                  <c:v>4.4000000000000004</c:v>
                </c:pt>
                <c:pt idx="20">
                  <c:v>4.5</c:v>
                </c:pt>
                <c:pt idx="21">
                  <c:v>4.7</c:v>
                </c:pt>
                <c:pt idx="22">
                  <c:v>4.9000000000000004</c:v>
                </c:pt>
                <c:pt idx="23">
                  <c:v>5.0999999999999996</c:v>
                </c:pt>
                <c:pt idx="24">
                  <c:v>5.3</c:v>
                </c:pt>
                <c:pt idx="25">
                  <c:v>5.5</c:v>
                </c:pt>
                <c:pt idx="26">
                  <c:v>5.9</c:v>
                </c:pt>
                <c:pt idx="27">
                  <c:v>6.3</c:v>
                </c:pt>
                <c:pt idx="28">
                  <c:v>6.7</c:v>
                </c:pt>
                <c:pt idx="29">
                  <c:v>7.1</c:v>
                </c:pt>
                <c:pt idx="30">
                  <c:v>7.5</c:v>
                </c:pt>
                <c:pt idx="31">
                  <c:v>7.8</c:v>
                </c:pt>
                <c:pt idx="32">
                  <c:v>8.1999999999999993</c:v>
                </c:pt>
                <c:pt idx="33">
                  <c:v>8.6</c:v>
                </c:pt>
                <c:pt idx="34">
                  <c:v>9</c:v>
                </c:pt>
                <c:pt idx="35">
                  <c:v>9.3000000000000007</c:v>
                </c:pt>
                <c:pt idx="36">
                  <c:v>9.6999999999999993</c:v>
                </c:pt>
                <c:pt idx="37">
                  <c:v>10</c:v>
                </c:pt>
              </c:numCache>
            </c:numRef>
          </c:val>
          <c:smooth val="0"/>
          <c:extLst xmlns:c16r2="http://schemas.microsoft.com/office/drawing/2015/06/chart">
            <c:ext xmlns:c16="http://schemas.microsoft.com/office/drawing/2014/chart" uri="{C3380CC4-5D6E-409C-BE32-E72D297353CC}">
              <c16:uniqueId val="{00000002-6C49-4C7B-A1DF-CB9DD12A5CB0}"/>
            </c:ext>
          </c:extLst>
        </c:ser>
        <c:dLbls>
          <c:showLegendKey val="0"/>
          <c:showVal val="0"/>
          <c:showCatName val="0"/>
          <c:showSerName val="0"/>
          <c:showPercent val="0"/>
          <c:showBubbleSize val="0"/>
        </c:dLbls>
        <c:marker val="1"/>
        <c:smooth val="0"/>
        <c:axId val="225909496"/>
        <c:axId val="225909888"/>
      </c:lineChart>
      <c:catAx>
        <c:axId val="22590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909888"/>
        <c:crosses val="autoZero"/>
        <c:auto val="1"/>
        <c:lblAlgn val="ctr"/>
        <c:lblOffset val="100"/>
        <c:noMultiLvlLbl val="0"/>
      </c:catAx>
      <c:valAx>
        <c:axId val="2259098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909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NL"/>
          </a:p>
        </c:txPr>
      </c:dTable>
      <c:spPr>
        <a:noFill/>
        <a:ln>
          <a:noFill/>
        </a:ln>
        <a:effectLst/>
      </c:spPr>
    </c:plotArea>
    <c:legend>
      <c:legendPos val="b"/>
      <c:layout>
        <c:manualLayout>
          <c:xMode val="edge"/>
          <c:yMode val="edge"/>
          <c:x val="0.42386265812450546"/>
          <c:y val="0.74360002245247725"/>
          <c:w val="0.26761501918314856"/>
          <c:h val="4.60908065063149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2.2271812107216956E-2"/>
          <c:y val="1.8547974520233525E-2"/>
          <c:w val="0.95760545570090461"/>
          <c:h val="0.861891431361412"/>
        </c:manualLayout>
      </c:layout>
      <c:lineChart>
        <c:grouping val="standard"/>
        <c:varyColors val="0"/>
        <c:ser>
          <c:idx val="1"/>
          <c:order val="1"/>
          <c:tx>
            <c:strRef>
              <c:f>Blad1!$C$1</c:f>
              <c:strCache>
                <c:ptCount val="1"/>
                <c:pt idx="0">
                  <c:v>HAVO 35 FR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Blad1!$C$2:$C$39</c:f>
              <c:numCache>
                <c:formatCode>General</c:formatCode>
                <c:ptCount val="38"/>
                <c:pt idx="0">
                  <c:v>1</c:v>
                </c:pt>
                <c:pt idx="1">
                  <c:v>1.2</c:v>
                </c:pt>
                <c:pt idx="2">
                  <c:v>1.4</c:v>
                </c:pt>
                <c:pt idx="3">
                  <c:v>1.6</c:v>
                </c:pt>
                <c:pt idx="4">
                  <c:v>1.9</c:v>
                </c:pt>
                <c:pt idx="5">
                  <c:v>2.1</c:v>
                </c:pt>
                <c:pt idx="6">
                  <c:v>2.2999999999999998</c:v>
                </c:pt>
                <c:pt idx="7">
                  <c:v>2.5</c:v>
                </c:pt>
                <c:pt idx="8">
                  <c:v>2.8</c:v>
                </c:pt>
                <c:pt idx="9">
                  <c:v>3</c:v>
                </c:pt>
                <c:pt idx="10">
                  <c:v>3.2</c:v>
                </c:pt>
                <c:pt idx="11">
                  <c:v>3.4</c:v>
                </c:pt>
                <c:pt idx="12">
                  <c:v>3.7</c:v>
                </c:pt>
                <c:pt idx="13">
                  <c:v>3.9</c:v>
                </c:pt>
                <c:pt idx="14">
                  <c:v>4.0999999999999996</c:v>
                </c:pt>
                <c:pt idx="15">
                  <c:v>4.3</c:v>
                </c:pt>
                <c:pt idx="16">
                  <c:v>4.5</c:v>
                </c:pt>
                <c:pt idx="17">
                  <c:v>4.8</c:v>
                </c:pt>
                <c:pt idx="18">
                  <c:v>5</c:v>
                </c:pt>
                <c:pt idx="19">
                  <c:v>5.2</c:v>
                </c:pt>
                <c:pt idx="20">
                  <c:v>5.4</c:v>
                </c:pt>
                <c:pt idx="21">
                  <c:v>5.6</c:v>
                </c:pt>
                <c:pt idx="22">
                  <c:v>5.8</c:v>
                </c:pt>
                <c:pt idx="23">
                  <c:v>6.1</c:v>
                </c:pt>
                <c:pt idx="24">
                  <c:v>6.4</c:v>
                </c:pt>
                <c:pt idx="25">
                  <c:v>6.7</c:v>
                </c:pt>
                <c:pt idx="26">
                  <c:v>7</c:v>
                </c:pt>
                <c:pt idx="27">
                  <c:v>7.2</c:v>
                </c:pt>
                <c:pt idx="28">
                  <c:v>7.5</c:v>
                </c:pt>
                <c:pt idx="29">
                  <c:v>7.9</c:v>
                </c:pt>
                <c:pt idx="30">
                  <c:v>8.1999999999999993</c:v>
                </c:pt>
                <c:pt idx="31">
                  <c:v>8.5</c:v>
                </c:pt>
                <c:pt idx="32">
                  <c:v>8.9</c:v>
                </c:pt>
                <c:pt idx="33">
                  <c:v>9.1999999999999993</c:v>
                </c:pt>
                <c:pt idx="34">
                  <c:v>9.6</c:v>
                </c:pt>
                <c:pt idx="35">
                  <c:v>10</c:v>
                </c:pt>
              </c:numCache>
            </c:numRef>
          </c:val>
          <c:smooth val="0"/>
          <c:extLst xmlns:c16r2="http://schemas.microsoft.com/office/drawing/2015/06/chart">
            <c:ext xmlns:c16="http://schemas.microsoft.com/office/drawing/2014/chart" uri="{C3380CC4-5D6E-409C-BE32-E72D297353CC}">
              <c16:uniqueId val="{00000000-DA24-434B-9CA1-65BB159591C0}"/>
            </c:ext>
          </c:extLst>
        </c:ser>
        <c:ser>
          <c:idx val="0"/>
          <c:order val="0"/>
          <c:tx>
            <c:strRef>
              <c:f>Blad1!$B$1</c:f>
              <c:strCache>
                <c:ptCount val="1"/>
                <c:pt idx="0">
                  <c:v>VWO 37 FR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Blad1!$B$2:$B$39</c:f>
              <c:numCache>
                <c:formatCode>General</c:formatCode>
                <c:ptCount val="38"/>
                <c:pt idx="0">
                  <c:v>1</c:v>
                </c:pt>
                <c:pt idx="1">
                  <c:v>1.1000000000000001</c:v>
                </c:pt>
                <c:pt idx="2">
                  <c:v>1.3</c:v>
                </c:pt>
                <c:pt idx="3">
                  <c:v>1.4</c:v>
                </c:pt>
                <c:pt idx="4">
                  <c:v>1.5</c:v>
                </c:pt>
                <c:pt idx="5">
                  <c:v>1.7</c:v>
                </c:pt>
                <c:pt idx="6">
                  <c:v>1.8</c:v>
                </c:pt>
                <c:pt idx="7">
                  <c:v>2</c:v>
                </c:pt>
                <c:pt idx="8">
                  <c:v>2.2000000000000002</c:v>
                </c:pt>
                <c:pt idx="9">
                  <c:v>2.2999999999999998</c:v>
                </c:pt>
                <c:pt idx="10">
                  <c:v>2.4</c:v>
                </c:pt>
                <c:pt idx="11">
                  <c:v>2.6</c:v>
                </c:pt>
                <c:pt idx="12">
                  <c:v>2.8</c:v>
                </c:pt>
                <c:pt idx="13">
                  <c:v>2.9</c:v>
                </c:pt>
                <c:pt idx="14">
                  <c:v>3.1</c:v>
                </c:pt>
                <c:pt idx="15">
                  <c:v>3.3</c:v>
                </c:pt>
                <c:pt idx="16">
                  <c:v>3.5</c:v>
                </c:pt>
                <c:pt idx="17">
                  <c:v>3.6</c:v>
                </c:pt>
                <c:pt idx="18">
                  <c:v>3.9</c:v>
                </c:pt>
                <c:pt idx="19">
                  <c:v>4</c:v>
                </c:pt>
                <c:pt idx="20">
                  <c:v>4.3</c:v>
                </c:pt>
                <c:pt idx="21">
                  <c:v>4.5</c:v>
                </c:pt>
                <c:pt idx="22">
                  <c:v>4.9000000000000004</c:v>
                </c:pt>
                <c:pt idx="23">
                  <c:v>5.2</c:v>
                </c:pt>
                <c:pt idx="24">
                  <c:v>5.5</c:v>
                </c:pt>
                <c:pt idx="25">
                  <c:v>5.8</c:v>
                </c:pt>
                <c:pt idx="26">
                  <c:v>6.2</c:v>
                </c:pt>
                <c:pt idx="27">
                  <c:v>6.6</c:v>
                </c:pt>
                <c:pt idx="28">
                  <c:v>6.9</c:v>
                </c:pt>
                <c:pt idx="29">
                  <c:v>7.3</c:v>
                </c:pt>
                <c:pt idx="30">
                  <c:v>7.6</c:v>
                </c:pt>
                <c:pt idx="31">
                  <c:v>7.9</c:v>
                </c:pt>
                <c:pt idx="32">
                  <c:v>8.3000000000000007</c:v>
                </c:pt>
                <c:pt idx="33">
                  <c:v>8.6</c:v>
                </c:pt>
                <c:pt idx="34">
                  <c:v>8.9</c:v>
                </c:pt>
                <c:pt idx="35">
                  <c:v>9.3000000000000007</c:v>
                </c:pt>
                <c:pt idx="36">
                  <c:v>9.6</c:v>
                </c:pt>
                <c:pt idx="37">
                  <c:v>10</c:v>
                </c:pt>
              </c:numCache>
            </c:numRef>
          </c:val>
          <c:smooth val="0"/>
          <c:extLst xmlns:c16r2="http://schemas.microsoft.com/office/drawing/2015/06/chart">
            <c:ext xmlns:c16="http://schemas.microsoft.com/office/drawing/2014/chart" uri="{C3380CC4-5D6E-409C-BE32-E72D297353CC}">
              <c16:uniqueId val="{00000001-DA24-434B-9CA1-65BB159591C0}"/>
            </c:ext>
          </c:extLst>
        </c:ser>
        <c:ser>
          <c:idx val="2"/>
          <c:order val="2"/>
          <c:tx>
            <c:strRef>
              <c:f>Blad1!$D$1</c:f>
              <c:strCache>
                <c:ptCount val="1"/>
                <c:pt idx="0">
                  <c:v>N=0 37</c:v>
                </c:pt>
              </c:strCache>
            </c:strRef>
          </c:tx>
          <c:spPr>
            <a:ln w="28575" cap="rnd">
              <a:solidFill>
                <a:srgbClr val="E64823">
                  <a:lumMod val="75000"/>
                </a:srgbClr>
              </a:solidFill>
              <a:round/>
            </a:ln>
            <a:effectLst/>
          </c:spPr>
          <c:marker>
            <c:symbol val="circle"/>
            <c:size val="5"/>
            <c:spPr>
              <a:solidFill>
                <a:schemeClr val="accent3"/>
              </a:solidFill>
              <a:ln w="9525">
                <a:solidFill>
                  <a:srgbClr val="E64823">
                    <a:lumMod val="75000"/>
                  </a:srgbClr>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Blad1!$D$2:$D$39</c:f>
              <c:numCache>
                <c:formatCode>General</c:formatCode>
                <c:ptCount val="38"/>
                <c:pt idx="0">
                  <c:v>1</c:v>
                </c:pt>
                <c:pt idx="1">
                  <c:v>1.1000000000000001</c:v>
                </c:pt>
                <c:pt idx="2">
                  <c:v>1.2</c:v>
                </c:pt>
                <c:pt idx="3">
                  <c:v>1.4</c:v>
                </c:pt>
                <c:pt idx="4">
                  <c:v>1.5</c:v>
                </c:pt>
                <c:pt idx="5">
                  <c:v>1.6</c:v>
                </c:pt>
                <c:pt idx="6">
                  <c:v>1.7</c:v>
                </c:pt>
                <c:pt idx="7">
                  <c:v>1.9</c:v>
                </c:pt>
                <c:pt idx="8">
                  <c:v>2</c:v>
                </c:pt>
                <c:pt idx="9">
                  <c:v>2.2000000000000002</c:v>
                </c:pt>
                <c:pt idx="10">
                  <c:v>2.4</c:v>
                </c:pt>
                <c:pt idx="11">
                  <c:v>2.7</c:v>
                </c:pt>
                <c:pt idx="12">
                  <c:v>2.9</c:v>
                </c:pt>
                <c:pt idx="13">
                  <c:v>3.2</c:v>
                </c:pt>
                <c:pt idx="14">
                  <c:v>3.4</c:v>
                </c:pt>
                <c:pt idx="15">
                  <c:v>3.6</c:v>
                </c:pt>
                <c:pt idx="16">
                  <c:v>3.9</c:v>
                </c:pt>
                <c:pt idx="17">
                  <c:v>4.0999999999999996</c:v>
                </c:pt>
                <c:pt idx="18">
                  <c:v>4.4000000000000004</c:v>
                </c:pt>
                <c:pt idx="19">
                  <c:v>4.5999999999999996</c:v>
                </c:pt>
                <c:pt idx="20">
                  <c:v>4.9000000000000004</c:v>
                </c:pt>
                <c:pt idx="21">
                  <c:v>5.0999999999999996</c:v>
                </c:pt>
                <c:pt idx="22">
                  <c:v>5.4</c:v>
                </c:pt>
                <c:pt idx="23">
                  <c:v>5.6</c:v>
                </c:pt>
                <c:pt idx="24">
                  <c:v>5.8</c:v>
                </c:pt>
                <c:pt idx="25">
                  <c:v>6.1</c:v>
                </c:pt>
                <c:pt idx="26">
                  <c:v>6.3</c:v>
                </c:pt>
                <c:pt idx="27">
                  <c:v>6.6</c:v>
                </c:pt>
                <c:pt idx="28">
                  <c:v>6.8</c:v>
                </c:pt>
                <c:pt idx="29">
                  <c:v>7.1</c:v>
                </c:pt>
                <c:pt idx="30">
                  <c:v>7.3</c:v>
                </c:pt>
                <c:pt idx="31">
                  <c:v>7.5</c:v>
                </c:pt>
                <c:pt idx="32">
                  <c:v>7.8</c:v>
                </c:pt>
                <c:pt idx="33">
                  <c:v>8.1</c:v>
                </c:pt>
                <c:pt idx="34">
                  <c:v>8.5</c:v>
                </c:pt>
                <c:pt idx="35">
                  <c:v>9</c:v>
                </c:pt>
                <c:pt idx="36">
                  <c:v>9.5</c:v>
                </c:pt>
                <c:pt idx="37">
                  <c:v>10</c:v>
                </c:pt>
              </c:numCache>
            </c:numRef>
          </c:val>
          <c:smooth val="0"/>
          <c:extLst xmlns:c16r2="http://schemas.microsoft.com/office/drawing/2015/06/chart">
            <c:ext xmlns:c16="http://schemas.microsoft.com/office/drawing/2014/chart" uri="{C3380CC4-5D6E-409C-BE32-E72D297353CC}">
              <c16:uniqueId val="{00000002-DA24-434B-9CA1-65BB159591C0}"/>
            </c:ext>
          </c:extLst>
        </c:ser>
        <c:ser>
          <c:idx val="3"/>
          <c:order val="3"/>
          <c:tx>
            <c:strRef>
              <c:f>Blad1!$E$1</c:f>
              <c:strCache>
                <c:ptCount val="1"/>
                <c:pt idx="0">
                  <c:v>N=0 35</c:v>
                </c:pt>
              </c:strCache>
            </c:strRef>
          </c:tx>
          <c:spPr>
            <a:ln w="28575" cap="rnd">
              <a:solidFill>
                <a:srgbClr val="92D050"/>
              </a:solidFill>
              <a:round/>
            </a:ln>
            <a:effectLst/>
          </c:spPr>
          <c:marker>
            <c:symbol val="circle"/>
            <c:size val="5"/>
            <c:spPr>
              <a:solidFill>
                <a:schemeClr val="accent4"/>
              </a:solidFill>
              <a:ln w="9525">
                <a:solidFill>
                  <a:srgbClr val="92D050"/>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Blad1!$E$2:$E$39</c:f>
              <c:numCache>
                <c:formatCode>General</c:formatCode>
                <c:ptCount val="38"/>
                <c:pt idx="0">
                  <c:v>1</c:v>
                </c:pt>
                <c:pt idx="1">
                  <c:v>1.1000000000000001</c:v>
                </c:pt>
                <c:pt idx="2">
                  <c:v>1.3</c:v>
                </c:pt>
                <c:pt idx="3">
                  <c:v>1.4</c:v>
                </c:pt>
                <c:pt idx="4">
                  <c:v>1.5</c:v>
                </c:pt>
                <c:pt idx="5">
                  <c:v>1.6</c:v>
                </c:pt>
                <c:pt idx="6">
                  <c:v>1.8</c:v>
                </c:pt>
                <c:pt idx="7">
                  <c:v>1.9</c:v>
                </c:pt>
                <c:pt idx="8">
                  <c:v>2.1</c:v>
                </c:pt>
                <c:pt idx="9">
                  <c:v>2.2999999999999998</c:v>
                </c:pt>
                <c:pt idx="10">
                  <c:v>2.6</c:v>
                </c:pt>
                <c:pt idx="11">
                  <c:v>2.8</c:v>
                </c:pt>
                <c:pt idx="12">
                  <c:v>3.1</c:v>
                </c:pt>
                <c:pt idx="13">
                  <c:v>3.3</c:v>
                </c:pt>
                <c:pt idx="14">
                  <c:v>3.6</c:v>
                </c:pt>
                <c:pt idx="15">
                  <c:v>3.9</c:v>
                </c:pt>
                <c:pt idx="16">
                  <c:v>4.0999999999999996</c:v>
                </c:pt>
                <c:pt idx="17">
                  <c:v>4.4000000000000004</c:v>
                </c:pt>
                <c:pt idx="18">
                  <c:v>4.5999999999999996</c:v>
                </c:pt>
                <c:pt idx="19">
                  <c:v>4.9000000000000004</c:v>
                </c:pt>
                <c:pt idx="20">
                  <c:v>5.0999999999999996</c:v>
                </c:pt>
                <c:pt idx="21">
                  <c:v>5.4</c:v>
                </c:pt>
                <c:pt idx="22">
                  <c:v>5.7</c:v>
                </c:pt>
                <c:pt idx="23">
                  <c:v>5.9</c:v>
                </c:pt>
                <c:pt idx="24">
                  <c:v>6.2</c:v>
                </c:pt>
                <c:pt idx="25">
                  <c:v>6.4</c:v>
                </c:pt>
                <c:pt idx="26">
                  <c:v>6.7</c:v>
                </c:pt>
                <c:pt idx="27">
                  <c:v>6.9</c:v>
                </c:pt>
                <c:pt idx="28">
                  <c:v>7.2</c:v>
                </c:pt>
                <c:pt idx="29">
                  <c:v>7.5</c:v>
                </c:pt>
                <c:pt idx="30">
                  <c:v>7.7</c:v>
                </c:pt>
                <c:pt idx="31">
                  <c:v>8</c:v>
                </c:pt>
                <c:pt idx="32">
                  <c:v>8.5</c:v>
                </c:pt>
                <c:pt idx="33">
                  <c:v>9</c:v>
                </c:pt>
                <c:pt idx="34">
                  <c:v>9.5</c:v>
                </c:pt>
                <c:pt idx="35">
                  <c:v>10</c:v>
                </c:pt>
              </c:numCache>
            </c:numRef>
          </c:val>
          <c:smooth val="0"/>
          <c:extLst xmlns:c16r2="http://schemas.microsoft.com/office/drawing/2015/06/chart">
            <c:ext xmlns:c16="http://schemas.microsoft.com/office/drawing/2014/chart" uri="{C3380CC4-5D6E-409C-BE32-E72D297353CC}">
              <c16:uniqueId val="{00000003-DA24-434B-9CA1-65BB159591C0}"/>
            </c:ext>
          </c:extLst>
        </c:ser>
        <c:ser>
          <c:idx val="4"/>
          <c:order val="4"/>
          <c:tx>
            <c:strRef>
              <c:f>Blad1!$F$1</c:f>
              <c:strCache>
                <c:ptCount val="1"/>
                <c:pt idx="0">
                  <c:v>VWO 37 EN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Blad1!$F$2:$F$39</c:f>
              <c:numCache>
                <c:formatCode>General</c:formatCode>
                <c:ptCount val="38"/>
                <c:pt idx="0">
                  <c:v>1</c:v>
                </c:pt>
                <c:pt idx="1">
                  <c:v>1.2</c:v>
                </c:pt>
                <c:pt idx="2">
                  <c:v>1.4</c:v>
                </c:pt>
                <c:pt idx="3">
                  <c:v>1.5</c:v>
                </c:pt>
                <c:pt idx="4">
                  <c:v>1.6</c:v>
                </c:pt>
                <c:pt idx="5">
                  <c:v>1.8</c:v>
                </c:pt>
                <c:pt idx="6">
                  <c:v>2</c:v>
                </c:pt>
                <c:pt idx="7">
                  <c:v>2.2000000000000002</c:v>
                </c:pt>
                <c:pt idx="8">
                  <c:v>2.4</c:v>
                </c:pt>
                <c:pt idx="9">
                  <c:v>2.5</c:v>
                </c:pt>
                <c:pt idx="10">
                  <c:v>2.7</c:v>
                </c:pt>
                <c:pt idx="11">
                  <c:v>2.9</c:v>
                </c:pt>
                <c:pt idx="12">
                  <c:v>3.1</c:v>
                </c:pt>
                <c:pt idx="13">
                  <c:v>3.2</c:v>
                </c:pt>
                <c:pt idx="14">
                  <c:v>3.4</c:v>
                </c:pt>
                <c:pt idx="15">
                  <c:v>3.6</c:v>
                </c:pt>
                <c:pt idx="16">
                  <c:v>3.8</c:v>
                </c:pt>
                <c:pt idx="17">
                  <c:v>4</c:v>
                </c:pt>
                <c:pt idx="18">
                  <c:v>4.2</c:v>
                </c:pt>
                <c:pt idx="19">
                  <c:v>4.4000000000000004</c:v>
                </c:pt>
                <c:pt idx="20">
                  <c:v>4.5</c:v>
                </c:pt>
                <c:pt idx="21">
                  <c:v>4.7</c:v>
                </c:pt>
                <c:pt idx="22">
                  <c:v>4.9000000000000004</c:v>
                </c:pt>
                <c:pt idx="23">
                  <c:v>5.0999999999999996</c:v>
                </c:pt>
                <c:pt idx="24">
                  <c:v>5.3</c:v>
                </c:pt>
                <c:pt idx="25">
                  <c:v>5.5</c:v>
                </c:pt>
                <c:pt idx="26">
                  <c:v>5.9</c:v>
                </c:pt>
                <c:pt idx="27">
                  <c:v>6.3</c:v>
                </c:pt>
                <c:pt idx="28">
                  <c:v>6.7</c:v>
                </c:pt>
                <c:pt idx="29">
                  <c:v>7.1</c:v>
                </c:pt>
                <c:pt idx="30">
                  <c:v>7.5</c:v>
                </c:pt>
                <c:pt idx="31">
                  <c:v>7.8</c:v>
                </c:pt>
                <c:pt idx="32">
                  <c:v>8.1999999999999993</c:v>
                </c:pt>
                <c:pt idx="33">
                  <c:v>8.6</c:v>
                </c:pt>
                <c:pt idx="34">
                  <c:v>9</c:v>
                </c:pt>
                <c:pt idx="35">
                  <c:v>9.3000000000000007</c:v>
                </c:pt>
                <c:pt idx="36">
                  <c:v>9.6999999999999993</c:v>
                </c:pt>
                <c:pt idx="37">
                  <c:v>10</c:v>
                </c:pt>
              </c:numCache>
            </c:numRef>
          </c:val>
          <c:smooth val="0"/>
          <c:extLst xmlns:c16r2="http://schemas.microsoft.com/office/drawing/2015/06/chart">
            <c:ext xmlns:c16="http://schemas.microsoft.com/office/drawing/2014/chart" uri="{C3380CC4-5D6E-409C-BE32-E72D297353CC}">
              <c16:uniqueId val="{00000004-DA24-434B-9CA1-65BB159591C0}"/>
            </c:ext>
          </c:extLst>
        </c:ser>
        <c:ser>
          <c:idx val="5"/>
          <c:order val="5"/>
          <c:tx>
            <c:strRef>
              <c:f>Blad1!$G$1</c:f>
              <c:strCache>
                <c:ptCount val="1"/>
                <c:pt idx="0">
                  <c:v>37 N-0,6</c:v>
                </c:pt>
              </c:strCache>
            </c:strRef>
          </c:tx>
          <c:spPr>
            <a:ln w="28575" cap="rnd">
              <a:solidFill>
                <a:srgbClr val="FFFF00"/>
              </a:solidFill>
              <a:round/>
            </a:ln>
            <a:effectLst/>
          </c:spPr>
          <c:marker>
            <c:symbol val="circle"/>
            <c:size val="5"/>
            <c:spPr>
              <a:solidFill>
                <a:schemeClr val="accent6"/>
              </a:solidFill>
              <a:ln w="9525">
                <a:solidFill>
                  <a:srgbClr val="FFFF00"/>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Blad1!$G$2:$G$39</c:f>
              <c:numCache>
                <c:formatCode>General</c:formatCode>
                <c:ptCount val="38"/>
                <c:pt idx="0">
                  <c:v>1</c:v>
                </c:pt>
                <c:pt idx="1">
                  <c:v>1.1000000000000001</c:v>
                </c:pt>
                <c:pt idx="2">
                  <c:v>1.2</c:v>
                </c:pt>
                <c:pt idx="3">
                  <c:v>1.4</c:v>
                </c:pt>
                <c:pt idx="4">
                  <c:v>1.5</c:v>
                </c:pt>
                <c:pt idx="5">
                  <c:v>1.6</c:v>
                </c:pt>
                <c:pt idx="6">
                  <c:v>1.7</c:v>
                </c:pt>
                <c:pt idx="7">
                  <c:v>1.9</c:v>
                </c:pt>
                <c:pt idx="8">
                  <c:v>2</c:v>
                </c:pt>
                <c:pt idx="9">
                  <c:v>2.1</c:v>
                </c:pt>
                <c:pt idx="10">
                  <c:v>2.2000000000000002</c:v>
                </c:pt>
                <c:pt idx="11">
                  <c:v>2.2999999999999998</c:v>
                </c:pt>
                <c:pt idx="12">
                  <c:v>2.5</c:v>
                </c:pt>
                <c:pt idx="13">
                  <c:v>2.6</c:v>
                </c:pt>
                <c:pt idx="14">
                  <c:v>2.8</c:v>
                </c:pt>
                <c:pt idx="15">
                  <c:v>3</c:v>
                </c:pt>
                <c:pt idx="16">
                  <c:v>3.3</c:v>
                </c:pt>
                <c:pt idx="17">
                  <c:v>3.5</c:v>
                </c:pt>
                <c:pt idx="18">
                  <c:v>3.8</c:v>
                </c:pt>
                <c:pt idx="19">
                  <c:v>4</c:v>
                </c:pt>
                <c:pt idx="20">
                  <c:v>4.3</c:v>
                </c:pt>
                <c:pt idx="21">
                  <c:v>4.5</c:v>
                </c:pt>
                <c:pt idx="22">
                  <c:v>4.8</c:v>
                </c:pt>
                <c:pt idx="23">
                  <c:v>5</c:v>
                </c:pt>
                <c:pt idx="24">
                  <c:v>5.2</c:v>
                </c:pt>
                <c:pt idx="25">
                  <c:v>5.5</c:v>
                </c:pt>
                <c:pt idx="26">
                  <c:v>5.7</c:v>
                </c:pt>
                <c:pt idx="27">
                  <c:v>6</c:v>
                </c:pt>
                <c:pt idx="28">
                  <c:v>6.3</c:v>
                </c:pt>
                <c:pt idx="29">
                  <c:v>6.5</c:v>
                </c:pt>
                <c:pt idx="30">
                  <c:v>6.7</c:v>
                </c:pt>
                <c:pt idx="31">
                  <c:v>7.1</c:v>
                </c:pt>
                <c:pt idx="32">
                  <c:v>7.6</c:v>
                </c:pt>
                <c:pt idx="33">
                  <c:v>8.1</c:v>
                </c:pt>
                <c:pt idx="34">
                  <c:v>8.5</c:v>
                </c:pt>
                <c:pt idx="35">
                  <c:v>9</c:v>
                </c:pt>
                <c:pt idx="36">
                  <c:v>9.5</c:v>
                </c:pt>
                <c:pt idx="37">
                  <c:v>10</c:v>
                </c:pt>
              </c:numCache>
            </c:numRef>
          </c:val>
          <c:smooth val="0"/>
          <c:extLst xmlns:c16r2="http://schemas.microsoft.com/office/drawing/2015/06/chart">
            <c:ext xmlns:c16="http://schemas.microsoft.com/office/drawing/2014/chart" uri="{C3380CC4-5D6E-409C-BE32-E72D297353CC}">
              <c16:uniqueId val="{00000005-DA24-434B-9CA1-65BB159591C0}"/>
            </c:ext>
          </c:extLst>
        </c:ser>
        <c:ser>
          <c:idx val="6"/>
          <c:order val="6"/>
          <c:tx>
            <c:strRef>
              <c:f>Blad1!$H$1</c:f>
              <c:strCache>
                <c:ptCount val="1"/>
                <c:pt idx="0">
                  <c:v>37 N 1</c:v>
                </c:pt>
              </c:strCache>
            </c:strRef>
          </c:tx>
          <c:spPr>
            <a:ln w="28575" cap="rnd">
              <a:solidFill>
                <a:srgbClr val="92D050"/>
              </a:solidFill>
              <a:round/>
            </a:ln>
            <a:effectLst/>
          </c:spPr>
          <c:marker>
            <c:symbol val="circle"/>
            <c:size val="5"/>
            <c:spPr>
              <a:solidFill>
                <a:schemeClr val="accent1">
                  <a:lumMod val="60000"/>
                </a:schemeClr>
              </a:solidFill>
              <a:ln w="9525">
                <a:solidFill>
                  <a:srgbClr val="92D050"/>
                </a:solidFill>
              </a:ln>
              <a:effectLst/>
            </c:spPr>
          </c:marker>
          <c:cat>
            <c:numRef>
              <c:f>Blad1!$A$2:$A$39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numCache>
            </c:numRef>
          </c:cat>
          <c:val>
            <c:numRef>
              <c:f>Blad1!$H$2:$H$39</c:f>
              <c:numCache>
                <c:formatCode>General</c:formatCode>
                <c:ptCount val="38"/>
                <c:pt idx="0">
                  <c:v>1</c:v>
                </c:pt>
                <c:pt idx="1">
                  <c:v>1.2</c:v>
                </c:pt>
                <c:pt idx="2">
                  <c:v>1.5</c:v>
                </c:pt>
                <c:pt idx="3">
                  <c:v>1.7</c:v>
                </c:pt>
                <c:pt idx="4">
                  <c:v>2</c:v>
                </c:pt>
                <c:pt idx="5">
                  <c:v>2.2000000000000002</c:v>
                </c:pt>
                <c:pt idx="6">
                  <c:v>2.5</c:v>
                </c:pt>
                <c:pt idx="7">
                  <c:v>2.7</c:v>
                </c:pt>
                <c:pt idx="8">
                  <c:v>2.9</c:v>
                </c:pt>
                <c:pt idx="9">
                  <c:v>3.2</c:v>
                </c:pt>
                <c:pt idx="10">
                  <c:v>3.4</c:v>
                </c:pt>
                <c:pt idx="11">
                  <c:v>3.7</c:v>
                </c:pt>
                <c:pt idx="12">
                  <c:v>3.9</c:v>
                </c:pt>
                <c:pt idx="13">
                  <c:v>4.2</c:v>
                </c:pt>
                <c:pt idx="14">
                  <c:v>4.4000000000000004</c:v>
                </c:pt>
                <c:pt idx="15">
                  <c:v>4.5999999999999996</c:v>
                </c:pt>
                <c:pt idx="16">
                  <c:v>4.9000000000000004</c:v>
                </c:pt>
                <c:pt idx="17">
                  <c:v>5.0999999999999996</c:v>
                </c:pt>
                <c:pt idx="18">
                  <c:v>5.4</c:v>
                </c:pt>
                <c:pt idx="19">
                  <c:v>5.6</c:v>
                </c:pt>
                <c:pt idx="20">
                  <c:v>5.9</c:v>
                </c:pt>
                <c:pt idx="21">
                  <c:v>6.1</c:v>
                </c:pt>
                <c:pt idx="22">
                  <c:v>6.4</c:v>
                </c:pt>
                <c:pt idx="23">
                  <c:v>6.6</c:v>
                </c:pt>
                <c:pt idx="24">
                  <c:v>6.8</c:v>
                </c:pt>
                <c:pt idx="25">
                  <c:v>7.1</c:v>
                </c:pt>
                <c:pt idx="26">
                  <c:v>7.3</c:v>
                </c:pt>
                <c:pt idx="27">
                  <c:v>7.6</c:v>
                </c:pt>
                <c:pt idx="28">
                  <c:v>7.8</c:v>
                </c:pt>
                <c:pt idx="29">
                  <c:v>8.1</c:v>
                </c:pt>
                <c:pt idx="30">
                  <c:v>8.3000000000000007</c:v>
                </c:pt>
                <c:pt idx="31">
                  <c:v>8.5</c:v>
                </c:pt>
                <c:pt idx="32">
                  <c:v>8.8000000000000007</c:v>
                </c:pt>
                <c:pt idx="33">
                  <c:v>9</c:v>
                </c:pt>
                <c:pt idx="34">
                  <c:v>9.3000000000000007</c:v>
                </c:pt>
                <c:pt idx="35">
                  <c:v>9.5</c:v>
                </c:pt>
                <c:pt idx="36">
                  <c:v>9.8000000000000007</c:v>
                </c:pt>
                <c:pt idx="37">
                  <c:v>10</c:v>
                </c:pt>
              </c:numCache>
            </c:numRef>
          </c:val>
          <c:smooth val="0"/>
          <c:extLst xmlns:c16r2="http://schemas.microsoft.com/office/drawing/2015/06/chart">
            <c:ext xmlns:c16="http://schemas.microsoft.com/office/drawing/2014/chart" uri="{C3380CC4-5D6E-409C-BE32-E72D297353CC}">
              <c16:uniqueId val="{00000006-DA24-434B-9CA1-65BB159591C0}"/>
            </c:ext>
          </c:extLst>
        </c:ser>
        <c:dLbls>
          <c:showLegendKey val="0"/>
          <c:showVal val="0"/>
          <c:showCatName val="0"/>
          <c:showSerName val="0"/>
          <c:showPercent val="0"/>
          <c:showBubbleSize val="0"/>
        </c:dLbls>
        <c:marker val="1"/>
        <c:smooth val="0"/>
        <c:axId val="227520152"/>
        <c:axId val="227520544"/>
      </c:lineChart>
      <c:catAx>
        <c:axId val="22752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7520544"/>
        <c:crosses val="autoZero"/>
        <c:auto val="1"/>
        <c:lblAlgn val="ctr"/>
        <c:lblOffset val="100"/>
        <c:noMultiLvlLbl val="0"/>
      </c:catAx>
      <c:valAx>
        <c:axId val="22752054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7520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Normering, tabel 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4.9106882473024208E-2"/>
          <c:y val="2.1795713035870516E-2"/>
          <c:w val="0.91385608048993872"/>
          <c:h val="0.60897419072615921"/>
        </c:manualLayout>
      </c:layout>
      <c:lineChart>
        <c:grouping val="standard"/>
        <c:varyColors val="0"/>
        <c:ser>
          <c:idx val="0"/>
          <c:order val="0"/>
          <c:tx>
            <c:strRef>
              <c:f>Blad1!$B$1</c:f>
              <c:strCache>
                <c:ptCount val="1"/>
                <c:pt idx="0">
                  <c:v>2016</c:v>
                </c:pt>
              </c:strCache>
            </c:strRef>
          </c:tx>
          <c:spPr>
            <a:ln w="28575" cap="rnd">
              <a:solidFill>
                <a:schemeClr val="accent1"/>
              </a:solidFill>
              <a:round/>
            </a:ln>
            <a:effectLst/>
          </c:spPr>
          <c:marker>
            <c:symbol val="none"/>
          </c:marker>
          <c:cat>
            <c:strRef>
              <c:f>Blad1!$A$2:$A$9</c:f>
              <c:strCache>
                <c:ptCount val="8"/>
                <c:pt idx="0">
                  <c:v> HAVO FR</c:v>
                </c:pt>
                <c:pt idx="1">
                  <c:v>VWO FR</c:v>
                </c:pt>
                <c:pt idx="2">
                  <c:v>HAVO EN</c:v>
                </c:pt>
                <c:pt idx="3">
                  <c:v>VWO EN</c:v>
                </c:pt>
                <c:pt idx="4">
                  <c:v>HAVO DU</c:v>
                </c:pt>
                <c:pt idx="5">
                  <c:v>VWO DU</c:v>
                </c:pt>
                <c:pt idx="6">
                  <c:v>HAVO NL</c:v>
                </c:pt>
                <c:pt idx="7">
                  <c:v>VWO NL</c:v>
                </c:pt>
              </c:strCache>
            </c:strRef>
          </c:cat>
          <c:val>
            <c:numRef>
              <c:f>Blad1!$B$2:$B$9</c:f>
              <c:numCache>
                <c:formatCode>General</c:formatCode>
                <c:ptCount val="8"/>
                <c:pt idx="0">
                  <c:v>0</c:v>
                </c:pt>
                <c:pt idx="1">
                  <c:v>0</c:v>
                </c:pt>
                <c:pt idx="2">
                  <c:v>1.1000000000000001</c:v>
                </c:pt>
                <c:pt idx="3">
                  <c:v>1.4</c:v>
                </c:pt>
                <c:pt idx="4">
                  <c:v>0.5</c:v>
                </c:pt>
                <c:pt idx="5">
                  <c:v>0.4</c:v>
                </c:pt>
                <c:pt idx="6">
                  <c:v>0.9</c:v>
                </c:pt>
                <c:pt idx="7">
                  <c:v>1.1000000000000001</c:v>
                </c:pt>
              </c:numCache>
            </c:numRef>
          </c:val>
          <c:smooth val="0"/>
          <c:extLst xmlns:c16r2="http://schemas.microsoft.com/office/drawing/2015/06/chart">
            <c:ext xmlns:c16="http://schemas.microsoft.com/office/drawing/2014/chart" uri="{C3380CC4-5D6E-409C-BE32-E72D297353CC}">
              <c16:uniqueId val="{00000000-25CA-4497-B1F7-38F592C94AC1}"/>
            </c:ext>
          </c:extLst>
        </c:ser>
        <c:ser>
          <c:idx val="1"/>
          <c:order val="1"/>
          <c:tx>
            <c:strRef>
              <c:f>Blad1!$C$1</c:f>
              <c:strCache>
                <c:ptCount val="1"/>
                <c:pt idx="0">
                  <c:v>2017</c:v>
                </c:pt>
              </c:strCache>
            </c:strRef>
          </c:tx>
          <c:spPr>
            <a:ln w="28575" cap="rnd">
              <a:solidFill>
                <a:schemeClr val="accent2"/>
              </a:solidFill>
              <a:round/>
            </a:ln>
            <a:effectLst/>
          </c:spPr>
          <c:marker>
            <c:symbol val="none"/>
          </c:marker>
          <c:cat>
            <c:strRef>
              <c:f>Blad1!$A$2:$A$9</c:f>
              <c:strCache>
                <c:ptCount val="8"/>
                <c:pt idx="0">
                  <c:v> HAVO FR</c:v>
                </c:pt>
                <c:pt idx="1">
                  <c:v>VWO FR</c:v>
                </c:pt>
                <c:pt idx="2">
                  <c:v>HAVO EN</c:v>
                </c:pt>
                <c:pt idx="3">
                  <c:v>VWO EN</c:v>
                </c:pt>
                <c:pt idx="4">
                  <c:v>HAVO DU</c:v>
                </c:pt>
                <c:pt idx="5">
                  <c:v>VWO DU</c:v>
                </c:pt>
                <c:pt idx="6">
                  <c:v>HAVO NL</c:v>
                </c:pt>
                <c:pt idx="7">
                  <c:v>VWO NL</c:v>
                </c:pt>
              </c:strCache>
            </c:strRef>
          </c:cat>
          <c:val>
            <c:numRef>
              <c:f>Blad1!$C$2:$C$9</c:f>
              <c:numCache>
                <c:formatCode>General</c:formatCode>
                <c:ptCount val="8"/>
                <c:pt idx="0">
                  <c:v>0</c:v>
                </c:pt>
                <c:pt idx="1">
                  <c:v>0.5</c:v>
                </c:pt>
                <c:pt idx="2">
                  <c:v>1.4</c:v>
                </c:pt>
                <c:pt idx="3">
                  <c:v>1.5</c:v>
                </c:pt>
                <c:pt idx="4">
                  <c:v>0.2</c:v>
                </c:pt>
                <c:pt idx="5">
                  <c:v>0.5</c:v>
                </c:pt>
                <c:pt idx="6">
                  <c:v>1.6</c:v>
                </c:pt>
                <c:pt idx="7">
                  <c:v>1.2</c:v>
                </c:pt>
              </c:numCache>
            </c:numRef>
          </c:val>
          <c:smooth val="0"/>
          <c:extLst xmlns:c16r2="http://schemas.microsoft.com/office/drawing/2015/06/chart">
            <c:ext xmlns:c16="http://schemas.microsoft.com/office/drawing/2014/chart" uri="{C3380CC4-5D6E-409C-BE32-E72D297353CC}">
              <c16:uniqueId val="{00000001-25CA-4497-B1F7-38F592C94AC1}"/>
            </c:ext>
          </c:extLst>
        </c:ser>
        <c:ser>
          <c:idx val="2"/>
          <c:order val="2"/>
          <c:tx>
            <c:strRef>
              <c:f>Blad1!$D$1</c:f>
              <c:strCache>
                <c:ptCount val="1"/>
                <c:pt idx="0">
                  <c:v>2018</c:v>
                </c:pt>
              </c:strCache>
            </c:strRef>
          </c:tx>
          <c:spPr>
            <a:ln w="28575" cap="rnd">
              <a:solidFill>
                <a:schemeClr val="accent3"/>
              </a:solidFill>
              <a:round/>
            </a:ln>
            <a:effectLst/>
          </c:spPr>
          <c:marker>
            <c:symbol val="none"/>
          </c:marker>
          <c:cat>
            <c:strRef>
              <c:f>Blad1!$A$2:$A$9</c:f>
              <c:strCache>
                <c:ptCount val="8"/>
                <c:pt idx="0">
                  <c:v> HAVO FR</c:v>
                </c:pt>
                <c:pt idx="1">
                  <c:v>VWO FR</c:v>
                </c:pt>
                <c:pt idx="2">
                  <c:v>HAVO EN</c:v>
                </c:pt>
                <c:pt idx="3">
                  <c:v>VWO EN</c:v>
                </c:pt>
                <c:pt idx="4">
                  <c:v>HAVO DU</c:v>
                </c:pt>
                <c:pt idx="5">
                  <c:v>VWO DU</c:v>
                </c:pt>
                <c:pt idx="6">
                  <c:v>HAVO NL</c:v>
                </c:pt>
                <c:pt idx="7">
                  <c:v>VWO NL</c:v>
                </c:pt>
              </c:strCache>
            </c:strRef>
          </c:cat>
          <c:val>
            <c:numRef>
              <c:f>Blad1!$D$2:$D$9</c:f>
              <c:numCache>
                <c:formatCode>General</c:formatCode>
                <c:ptCount val="8"/>
                <c:pt idx="0">
                  <c:v>0.4</c:v>
                </c:pt>
                <c:pt idx="1">
                  <c:v>0.6</c:v>
                </c:pt>
                <c:pt idx="2">
                  <c:v>1.4</c:v>
                </c:pt>
                <c:pt idx="3">
                  <c:v>1.3</c:v>
                </c:pt>
                <c:pt idx="4">
                  <c:v>0.6</c:v>
                </c:pt>
                <c:pt idx="5">
                  <c:v>0.3</c:v>
                </c:pt>
                <c:pt idx="6">
                  <c:v>0.7</c:v>
                </c:pt>
                <c:pt idx="7">
                  <c:v>1.1000000000000001</c:v>
                </c:pt>
              </c:numCache>
            </c:numRef>
          </c:val>
          <c:smooth val="0"/>
          <c:extLst xmlns:c16r2="http://schemas.microsoft.com/office/drawing/2015/06/chart">
            <c:ext xmlns:c16="http://schemas.microsoft.com/office/drawing/2014/chart" uri="{C3380CC4-5D6E-409C-BE32-E72D297353CC}">
              <c16:uniqueId val="{00000002-25CA-4497-B1F7-38F592C94AC1}"/>
            </c:ext>
          </c:extLst>
        </c:ser>
        <c:ser>
          <c:idx val="3"/>
          <c:order val="3"/>
          <c:tx>
            <c:strRef>
              <c:f>Blad1!$E$1</c:f>
              <c:strCache>
                <c:ptCount val="1"/>
                <c:pt idx="0">
                  <c:v>2019</c:v>
                </c:pt>
              </c:strCache>
            </c:strRef>
          </c:tx>
          <c:spPr>
            <a:ln w="28575" cap="rnd">
              <a:solidFill>
                <a:schemeClr val="accent4"/>
              </a:solidFill>
              <a:round/>
            </a:ln>
            <a:effectLst/>
          </c:spPr>
          <c:marker>
            <c:symbol val="none"/>
          </c:marker>
          <c:cat>
            <c:strRef>
              <c:f>Blad1!$A$2:$A$9</c:f>
              <c:strCache>
                <c:ptCount val="8"/>
                <c:pt idx="0">
                  <c:v> HAVO FR</c:v>
                </c:pt>
                <c:pt idx="1">
                  <c:v>VWO FR</c:v>
                </c:pt>
                <c:pt idx="2">
                  <c:v>HAVO EN</c:v>
                </c:pt>
                <c:pt idx="3">
                  <c:v>VWO EN</c:v>
                </c:pt>
                <c:pt idx="4">
                  <c:v>HAVO DU</c:v>
                </c:pt>
                <c:pt idx="5">
                  <c:v>VWO DU</c:v>
                </c:pt>
                <c:pt idx="6">
                  <c:v>HAVO NL</c:v>
                </c:pt>
                <c:pt idx="7">
                  <c:v>VWO NL</c:v>
                </c:pt>
              </c:strCache>
            </c:strRef>
          </c:cat>
          <c:val>
            <c:numRef>
              <c:f>Blad1!$E$2:$E$9</c:f>
              <c:numCache>
                <c:formatCode>General</c:formatCode>
                <c:ptCount val="8"/>
                <c:pt idx="0">
                  <c:v>1.2</c:v>
                </c:pt>
                <c:pt idx="1">
                  <c:v>1.1000000000000001</c:v>
                </c:pt>
                <c:pt idx="2">
                  <c:v>1.2</c:v>
                </c:pt>
                <c:pt idx="3">
                  <c:v>0.7</c:v>
                </c:pt>
                <c:pt idx="4">
                  <c:v>0.2</c:v>
                </c:pt>
                <c:pt idx="5">
                  <c:v>1</c:v>
                </c:pt>
                <c:pt idx="6">
                  <c:v>1</c:v>
                </c:pt>
                <c:pt idx="7">
                  <c:v>0.6</c:v>
                </c:pt>
              </c:numCache>
            </c:numRef>
          </c:val>
          <c:smooth val="0"/>
          <c:extLst xmlns:c16r2="http://schemas.microsoft.com/office/drawing/2015/06/chart">
            <c:ext xmlns:c16="http://schemas.microsoft.com/office/drawing/2014/chart" uri="{C3380CC4-5D6E-409C-BE32-E72D297353CC}">
              <c16:uniqueId val="{00000003-25CA-4497-B1F7-38F592C94AC1}"/>
            </c:ext>
          </c:extLst>
        </c:ser>
        <c:ser>
          <c:idx val="4"/>
          <c:order val="4"/>
          <c:tx>
            <c:strRef>
              <c:f>Blad1!$F$1</c:f>
              <c:strCache>
                <c:ptCount val="1"/>
                <c:pt idx="0">
                  <c:v>2021</c:v>
                </c:pt>
              </c:strCache>
            </c:strRef>
          </c:tx>
          <c:spPr>
            <a:ln w="28575" cap="rnd">
              <a:solidFill>
                <a:schemeClr val="accent5"/>
              </a:solidFill>
              <a:round/>
            </a:ln>
            <a:effectLst/>
          </c:spPr>
          <c:marker>
            <c:symbol val="none"/>
          </c:marker>
          <c:cat>
            <c:strRef>
              <c:f>Blad1!$A$2:$A$9</c:f>
              <c:strCache>
                <c:ptCount val="8"/>
                <c:pt idx="0">
                  <c:v> HAVO FR</c:v>
                </c:pt>
                <c:pt idx="1">
                  <c:v>VWO FR</c:v>
                </c:pt>
                <c:pt idx="2">
                  <c:v>HAVO EN</c:v>
                </c:pt>
                <c:pt idx="3">
                  <c:v>VWO EN</c:v>
                </c:pt>
                <c:pt idx="4">
                  <c:v>HAVO DU</c:v>
                </c:pt>
                <c:pt idx="5">
                  <c:v>VWO DU</c:v>
                </c:pt>
                <c:pt idx="6">
                  <c:v>HAVO NL</c:v>
                </c:pt>
                <c:pt idx="7">
                  <c:v>VWO NL</c:v>
                </c:pt>
              </c:strCache>
            </c:strRef>
          </c:cat>
          <c:val>
            <c:numRef>
              <c:f>Blad1!$F$2:$F$9</c:f>
              <c:numCache>
                <c:formatCode>General</c:formatCode>
                <c:ptCount val="8"/>
                <c:pt idx="0">
                  <c:v>0.9</c:v>
                </c:pt>
                <c:pt idx="1">
                  <c:v>1.2</c:v>
                </c:pt>
                <c:pt idx="2">
                  <c:v>1</c:v>
                </c:pt>
                <c:pt idx="3">
                  <c:v>0.4</c:v>
                </c:pt>
                <c:pt idx="4">
                  <c:v>0.9</c:v>
                </c:pt>
                <c:pt idx="5">
                  <c:v>0.3</c:v>
                </c:pt>
                <c:pt idx="6">
                  <c:v>1.3</c:v>
                </c:pt>
                <c:pt idx="7">
                  <c:v>1</c:v>
                </c:pt>
              </c:numCache>
            </c:numRef>
          </c:val>
          <c:smooth val="0"/>
          <c:extLst xmlns:c16r2="http://schemas.microsoft.com/office/drawing/2015/06/chart">
            <c:ext xmlns:c16="http://schemas.microsoft.com/office/drawing/2014/chart" uri="{C3380CC4-5D6E-409C-BE32-E72D297353CC}">
              <c16:uniqueId val="{00000004-25CA-4497-B1F7-38F592C94AC1}"/>
            </c:ext>
          </c:extLst>
        </c:ser>
        <c:ser>
          <c:idx val="5"/>
          <c:order val="5"/>
          <c:tx>
            <c:strRef>
              <c:f>Blad1!$G$1</c:f>
              <c:strCache>
                <c:ptCount val="1"/>
                <c:pt idx="0">
                  <c:v>2022</c:v>
                </c:pt>
              </c:strCache>
            </c:strRef>
          </c:tx>
          <c:spPr>
            <a:ln w="28575" cap="rnd">
              <a:solidFill>
                <a:schemeClr val="accent6"/>
              </a:solidFill>
              <a:round/>
            </a:ln>
            <a:effectLst/>
          </c:spPr>
          <c:marker>
            <c:symbol val="none"/>
          </c:marker>
          <c:cat>
            <c:strRef>
              <c:f>Blad1!$A$2:$A$9</c:f>
              <c:strCache>
                <c:ptCount val="8"/>
                <c:pt idx="0">
                  <c:v> HAVO FR</c:v>
                </c:pt>
                <c:pt idx="1">
                  <c:v>VWO FR</c:v>
                </c:pt>
                <c:pt idx="2">
                  <c:v>HAVO EN</c:v>
                </c:pt>
                <c:pt idx="3">
                  <c:v>VWO EN</c:v>
                </c:pt>
                <c:pt idx="4">
                  <c:v>HAVO DU</c:v>
                </c:pt>
                <c:pt idx="5">
                  <c:v>VWO DU</c:v>
                </c:pt>
                <c:pt idx="6">
                  <c:v>HAVO NL</c:v>
                </c:pt>
                <c:pt idx="7">
                  <c:v>VWO NL</c:v>
                </c:pt>
              </c:strCache>
            </c:strRef>
          </c:cat>
          <c:val>
            <c:numRef>
              <c:f>Blad1!$G$2:$G$9</c:f>
              <c:numCache>
                <c:formatCode>General</c:formatCode>
                <c:ptCount val="8"/>
                <c:pt idx="0">
                  <c:v>1.1000000000000001</c:v>
                </c:pt>
                <c:pt idx="1">
                  <c:v>0.6</c:v>
                </c:pt>
                <c:pt idx="2">
                  <c:v>1</c:v>
                </c:pt>
                <c:pt idx="3">
                  <c:v>0.4</c:v>
                </c:pt>
                <c:pt idx="4">
                  <c:v>1.2</c:v>
                </c:pt>
                <c:pt idx="5">
                  <c:v>0.6</c:v>
                </c:pt>
                <c:pt idx="6">
                  <c:v>1.4</c:v>
                </c:pt>
                <c:pt idx="7">
                  <c:v>1</c:v>
                </c:pt>
              </c:numCache>
            </c:numRef>
          </c:val>
          <c:smooth val="0"/>
          <c:extLst xmlns:c16r2="http://schemas.microsoft.com/office/drawing/2015/06/chart">
            <c:ext xmlns:c16="http://schemas.microsoft.com/office/drawing/2014/chart" uri="{C3380CC4-5D6E-409C-BE32-E72D297353CC}">
              <c16:uniqueId val="{00000005-25CA-4497-B1F7-38F592C94AC1}"/>
            </c:ext>
          </c:extLst>
        </c:ser>
        <c:ser>
          <c:idx val="6"/>
          <c:order val="6"/>
          <c:tx>
            <c:strRef>
              <c:f>Blad1!$H$1</c:f>
              <c:strCache>
                <c:ptCount val="1"/>
                <c:pt idx="0">
                  <c:v>2023</c:v>
                </c:pt>
              </c:strCache>
            </c:strRef>
          </c:tx>
          <c:spPr>
            <a:ln w="28575" cap="rnd">
              <a:solidFill>
                <a:schemeClr val="accent1">
                  <a:lumMod val="60000"/>
                </a:schemeClr>
              </a:solidFill>
              <a:round/>
            </a:ln>
            <a:effectLst/>
          </c:spPr>
          <c:marker>
            <c:symbol val="none"/>
          </c:marker>
          <c:cat>
            <c:strRef>
              <c:f>Blad1!$A$2:$A$9</c:f>
              <c:strCache>
                <c:ptCount val="8"/>
                <c:pt idx="0">
                  <c:v> HAVO FR</c:v>
                </c:pt>
                <c:pt idx="1">
                  <c:v>VWO FR</c:v>
                </c:pt>
                <c:pt idx="2">
                  <c:v>HAVO EN</c:v>
                </c:pt>
                <c:pt idx="3">
                  <c:v>VWO EN</c:v>
                </c:pt>
                <c:pt idx="4">
                  <c:v>HAVO DU</c:v>
                </c:pt>
                <c:pt idx="5">
                  <c:v>VWO DU</c:v>
                </c:pt>
                <c:pt idx="6">
                  <c:v>HAVO NL</c:v>
                </c:pt>
                <c:pt idx="7">
                  <c:v>VWO NL</c:v>
                </c:pt>
              </c:strCache>
            </c:strRef>
          </c:cat>
          <c:val>
            <c:numRef>
              <c:f>Blad1!$H$2:$H$9</c:f>
              <c:numCache>
                <c:formatCode>General</c:formatCode>
                <c:ptCount val="8"/>
              </c:numCache>
            </c:numRef>
          </c:val>
          <c:smooth val="0"/>
          <c:extLst xmlns:c16r2="http://schemas.microsoft.com/office/drawing/2015/06/chart">
            <c:ext xmlns:c16="http://schemas.microsoft.com/office/drawing/2014/chart" uri="{C3380CC4-5D6E-409C-BE32-E72D297353CC}">
              <c16:uniqueId val="{00000006-25CA-4497-B1F7-38F592C94AC1}"/>
            </c:ext>
          </c:extLst>
        </c:ser>
        <c:dLbls>
          <c:showLegendKey val="0"/>
          <c:showVal val="0"/>
          <c:showCatName val="0"/>
          <c:showSerName val="0"/>
          <c:showPercent val="0"/>
          <c:showBubbleSize val="0"/>
        </c:dLbls>
        <c:smooth val="0"/>
        <c:axId val="224470104"/>
        <c:axId val="225037392"/>
      </c:lineChart>
      <c:catAx>
        <c:axId val="224470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037392"/>
        <c:crosses val="autoZero"/>
        <c:auto val="1"/>
        <c:lblAlgn val="ctr"/>
        <c:lblOffset val="100"/>
        <c:noMultiLvlLbl val="0"/>
      </c:catAx>
      <c:valAx>
        <c:axId val="225037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4470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NL"/>
          </a:p>
        </c:txPr>
      </c:dTable>
      <c:spPr>
        <a:noFill/>
        <a:ln>
          <a:noFill/>
        </a:ln>
        <a:effectLst/>
      </c:spPr>
    </c:plotArea>
    <c:legend>
      <c:legendPos val="b"/>
      <c:layout>
        <c:manualLayout>
          <c:xMode val="edge"/>
          <c:yMode val="edge"/>
          <c:x val="0.28137316718686894"/>
          <c:y val="0.97189458643489235"/>
          <c:w val="0.43725356859169662"/>
          <c:h val="1.102891083286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2.752107691084069E-2"/>
          <c:y val="1.7850122616086952E-2"/>
          <c:w val="0.96424928743148552"/>
          <c:h val="0.80726065615476006"/>
        </c:manualLayout>
      </c:layout>
      <c:lineChart>
        <c:grouping val="standard"/>
        <c:varyColors val="0"/>
        <c:ser>
          <c:idx val="0"/>
          <c:order val="0"/>
          <c:tx>
            <c:strRef>
              <c:f>'[Engels kernvak nt .xlsx]Blad1'!$C$1</c:f>
              <c:strCache>
                <c:ptCount val="1"/>
                <c:pt idx="0">
                  <c:v>N-term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'[Engels kernvak nt .xlsx]Blad1'!$A$2:$B$23</c:f>
              <c:multiLvlStrCache>
                <c:ptCount val="22"/>
                <c:lvl>
                  <c:pt idx="0">
                    <c:v>Engels</c:v>
                  </c:pt>
                  <c:pt idx="1">
                    <c:v>Engels</c:v>
                  </c:pt>
                  <c:pt idx="2">
                    <c:v>Engels</c:v>
                  </c:pt>
                  <c:pt idx="3">
                    <c:v>Engels</c:v>
                  </c:pt>
                  <c:pt idx="4">
                    <c:v>Engels</c:v>
                  </c:pt>
                  <c:pt idx="5">
                    <c:v>Engels</c:v>
                  </c:pt>
                  <c:pt idx="6">
                    <c:v>Engels</c:v>
                  </c:pt>
                  <c:pt idx="7">
                    <c:v>Engels</c:v>
                  </c:pt>
                  <c:pt idx="8">
                    <c:v>Engels</c:v>
                  </c:pt>
                  <c:pt idx="9">
                    <c:v>Engels</c:v>
                  </c:pt>
                  <c:pt idx="10">
                    <c:v>Engels</c:v>
                  </c:pt>
                  <c:pt idx="11">
                    <c:v>Engels</c:v>
                  </c:pt>
                  <c:pt idx="12">
                    <c:v>Engels</c:v>
                  </c:pt>
                  <c:pt idx="13">
                    <c:v>Engels</c:v>
                  </c:pt>
                  <c:pt idx="14">
                    <c:v>Engels</c:v>
                  </c:pt>
                  <c:pt idx="15">
                    <c:v>Engels</c:v>
                  </c:pt>
                  <c:pt idx="16">
                    <c:v>Engels</c:v>
                  </c:pt>
                  <c:pt idx="17">
                    <c:v>Engels</c:v>
                  </c:pt>
                  <c:pt idx="18">
                    <c:v>Engels</c:v>
                  </c:pt>
                  <c:pt idx="19">
                    <c:v>Engels</c:v>
                  </c:pt>
                  <c:pt idx="20">
                    <c:v>Engels</c:v>
                  </c:pt>
                  <c:pt idx="21">
                    <c:v>Engels</c:v>
                  </c:pt>
                </c:lvl>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2021</c:v>
                  </c:pt>
                  <c:pt idx="21">
                    <c:v>2022</c:v>
                  </c:pt>
                </c:lvl>
              </c:multiLvlStrCache>
            </c:multiLvlStrRef>
          </c:cat>
          <c:val>
            <c:numRef>
              <c:f>'[Engels kernvak nt .xlsx]Blad1'!$C$2:$C$23</c:f>
              <c:numCache>
                <c:formatCode>General</c:formatCode>
                <c:ptCount val="22"/>
                <c:pt idx="0">
                  <c:v>0.2</c:v>
                </c:pt>
                <c:pt idx="1">
                  <c:v>0.5</c:v>
                </c:pt>
                <c:pt idx="2">
                  <c:v>0.7</c:v>
                </c:pt>
                <c:pt idx="3">
                  <c:v>0.4</c:v>
                </c:pt>
                <c:pt idx="4">
                  <c:v>1.1000000000000001</c:v>
                </c:pt>
                <c:pt idx="5">
                  <c:v>0.9</c:v>
                </c:pt>
                <c:pt idx="6">
                  <c:v>0.4</c:v>
                </c:pt>
                <c:pt idx="7">
                  <c:v>0.1</c:v>
                </c:pt>
                <c:pt idx="8">
                  <c:v>0.5</c:v>
                </c:pt>
                <c:pt idx="9">
                  <c:v>1.1000000000000001</c:v>
                </c:pt>
                <c:pt idx="10">
                  <c:v>1.1000000000000001</c:v>
                </c:pt>
                <c:pt idx="11">
                  <c:v>0.4</c:v>
                </c:pt>
                <c:pt idx="12">
                  <c:v>0.6</c:v>
                </c:pt>
                <c:pt idx="13">
                  <c:v>1.1000000000000001</c:v>
                </c:pt>
                <c:pt idx="14">
                  <c:v>0.4</c:v>
                </c:pt>
                <c:pt idx="15">
                  <c:v>0.5</c:v>
                </c:pt>
                <c:pt idx="16">
                  <c:v>1.4</c:v>
                </c:pt>
                <c:pt idx="17">
                  <c:v>1.5</c:v>
                </c:pt>
                <c:pt idx="18">
                  <c:v>1.3</c:v>
                </c:pt>
                <c:pt idx="19">
                  <c:v>0.7</c:v>
                </c:pt>
                <c:pt idx="20">
                  <c:v>0.4</c:v>
                </c:pt>
                <c:pt idx="21">
                  <c:v>0.4</c:v>
                </c:pt>
              </c:numCache>
            </c:numRef>
          </c:val>
          <c:smooth val="0"/>
          <c:extLst xmlns:c16r2="http://schemas.microsoft.com/office/drawing/2015/06/chart">
            <c:ext xmlns:c16="http://schemas.microsoft.com/office/drawing/2014/chart" uri="{C3380CC4-5D6E-409C-BE32-E72D297353CC}">
              <c16:uniqueId val="{00000000-3E3D-492E-96A8-6AB67E9A3349}"/>
            </c:ext>
          </c:extLst>
        </c:ser>
        <c:ser>
          <c:idx val="1"/>
          <c:order val="1"/>
          <c:tx>
            <c:strRef>
              <c:f>'[Engels kernvak nt .xlsx]Blad1'!$D$1</c:f>
              <c:strCache>
                <c:ptCount val="1"/>
                <c:pt idx="0">
                  <c:v>Cijfer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'[Engels kernvak nt .xlsx]Blad1'!$A$2:$B$23</c:f>
              <c:multiLvlStrCache>
                <c:ptCount val="22"/>
                <c:lvl>
                  <c:pt idx="0">
                    <c:v>Engels</c:v>
                  </c:pt>
                  <c:pt idx="1">
                    <c:v>Engels</c:v>
                  </c:pt>
                  <c:pt idx="2">
                    <c:v>Engels</c:v>
                  </c:pt>
                  <c:pt idx="3">
                    <c:v>Engels</c:v>
                  </c:pt>
                  <c:pt idx="4">
                    <c:v>Engels</c:v>
                  </c:pt>
                  <c:pt idx="5">
                    <c:v>Engels</c:v>
                  </c:pt>
                  <c:pt idx="6">
                    <c:v>Engels</c:v>
                  </c:pt>
                  <c:pt idx="7">
                    <c:v>Engels</c:v>
                  </c:pt>
                  <c:pt idx="8">
                    <c:v>Engels</c:v>
                  </c:pt>
                  <c:pt idx="9">
                    <c:v>Engels</c:v>
                  </c:pt>
                  <c:pt idx="10">
                    <c:v>Engels</c:v>
                  </c:pt>
                  <c:pt idx="11">
                    <c:v>Engels</c:v>
                  </c:pt>
                  <c:pt idx="12">
                    <c:v>Engels</c:v>
                  </c:pt>
                  <c:pt idx="13">
                    <c:v>Engels</c:v>
                  </c:pt>
                  <c:pt idx="14">
                    <c:v>Engels</c:v>
                  </c:pt>
                  <c:pt idx="15">
                    <c:v>Engels</c:v>
                  </c:pt>
                  <c:pt idx="16">
                    <c:v>Engels</c:v>
                  </c:pt>
                  <c:pt idx="17">
                    <c:v>Engels</c:v>
                  </c:pt>
                  <c:pt idx="18">
                    <c:v>Engels</c:v>
                  </c:pt>
                  <c:pt idx="19">
                    <c:v>Engels</c:v>
                  </c:pt>
                  <c:pt idx="20">
                    <c:v>Engels</c:v>
                  </c:pt>
                  <c:pt idx="21">
                    <c:v>Engels</c:v>
                  </c:pt>
                </c:lvl>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2021</c:v>
                  </c:pt>
                  <c:pt idx="21">
                    <c:v>2022</c:v>
                  </c:pt>
                </c:lvl>
              </c:multiLvlStrCache>
            </c:multiLvlStrRef>
          </c:cat>
          <c:val>
            <c:numRef>
              <c:f>'[Engels kernvak nt .xlsx]Blad1'!$D$2:$D$23</c:f>
              <c:numCache>
                <c:formatCode>General</c:formatCode>
                <c:ptCount val="22"/>
                <c:pt idx="0">
                  <c:v>6.4</c:v>
                </c:pt>
                <c:pt idx="1">
                  <c:v>6.6</c:v>
                </c:pt>
                <c:pt idx="2">
                  <c:v>6.4</c:v>
                </c:pt>
                <c:pt idx="3">
                  <c:v>6.4</c:v>
                </c:pt>
                <c:pt idx="4">
                  <c:v>6.4</c:v>
                </c:pt>
                <c:pt idx="5">
                  <c:v>6.5</c:v>
                </c:pt>
                <c:pt idx="6">
                  <c:v>6.6</c:v>
                </c:pt>
                <c:pt idx="7">
                  <c:v>6.2</c:v>
                </c:pt>
                <c:pt idx="8">
                  <c:v>6.2</c:v>
                </c:pt>
                <c:pt idx="9">
                  <c:v>6.3</c:v>
                </c:pt>
                <c:pt idx="10">
                  <c:v>6.3</c:v>
                </c:pt>
                <c:pt idx="11">
                  <c:v>6.1</c:v>
                </c:pt>
                <c:pt idx="12">
                  <c:v>6.3</c:v>
                </c:pt>
                <c:pt idx="13">
                  <c:v>6.9</c:v>
                </c:pt>
                <c:pt idx="14">
                  <c:v>6.8</c:v>
                </c:pt>
                <c:pt idx="15">
                  <c:v>7</c:v>
                </c:pt>
                <c:pt idx="16">
                  <c:v>7</c:v>
                </c:pt>
                <c:pt idx="17">
                  <c:v>7</c:v>
                </c:pt>
                <c:pt idx="18">
                  <c:v>6.9</c:v>
                </c:pt>
                <c:pt idx="19">
                  <c:v>6.9</c:v>
                </c:pt>
                <c:pt idx="20">
                  <c:v>6.9</c:v>
                </c:pt>
                <c:pt idx="21">
                  <c:v>7</c:v>
                </c:pt>
              </c:numCache>
            </c:numRef>
          </c:val>
          <c:smooth val="0"/>
          <c:extLst xmlns:c16r2="http://schemas.microsoft.com/office/drawing/2015/06/chart">
            <c:ext xmlns:c16="http://schemas.microsoft.com/office/drawing/2014/chart" uri="{C3380CC4-5D6E-409C-BE32-E72D297353CC}">
              <c16:uniqueId val="{00000001-3E3D-492E-96A8-6AB67E9A3349}"/>
            </c:ext>
          </c:extLst>
        </c:ser>
        <c:ser>
          <c:idx val="2"/>
          <c:order val="2"/>
          <c:tx>
            <c:strRef>
              <c:f>'[Engels kernvak nt .xlsx]Blad1'!$E$1</c:f>
              <c:strCache>
                <c:ptCount val="1"/>
                <c:pt idx="0">
                  <c:v>Ongecorrigeerd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'[Engels kernvak nt .xlsx]Blad1'!$A$2:$B$23</c:f>
              <c:multiLvlStrCache>
                <c:ptCount val="22"/>
                <c:lvl>
                  <c:pt idx="0">
                    <c:v>Engels</c:v>
                  </c:pt>
                  <c:pt idx="1">
                    <c:v>Engels</c:v>
                  </c:pt>
                  <c:pt idx="2">
                    <c:v>Engels</c:v>
                  </c:pt>
                  <c:pt idx="3">
                    <c:v>Engels</c:v>
                  </c:pt>
                  <c:pt idx="4">
                    <c:v>Engels</c:v>
                  </c:pt>
                  <c:pt idx="5">
                    <c:v>Engels</c:v>
                  </c:pt>
                  <c:pt idx="6">
                    <c:v>Engels</c:v>
                  </c:pt>
                  <c:pt idx="7">
                    <c:v>Engels</c:v>
                  </c:pt>
                  <c:pt idx="8">
                    <c:v>Engels</c:v>
                  </c:pt>
                  <c:pt idx="9">
                    <c:v>Engels</c:v>
                  </c:pt>
                  <c:pt idx="10">
                    <c:v>Engels</c:v>
                  </c:pt>
                  <c:pt idx="11">
                    <c:v>Engels</c:v>
                  </c:pt>
                  <c:pt idx="12">
                    <c:v>Engels</c:v>
                  </c:pt>
                  <c:pt idx="13">
                    <c:v>Engels</c:v>
                  </c:pt>
                  <c:pt idx="14">
                    <c:v>Engels</c:v>
                  </c:pt>
                  <c:pt idx="15">
                    <c:v>Engels</c:v>
                  </c:pt>
                  <c:pt idx="16">
                    <c:v>Engels</c:v>
                  </c:pt>
                  <c:pt idx="17">
                    <c:v>Engels</c:v>
                  </c:pt>
                  <c:pt idx="18">
                    <c:v>Engels</c:v>
                  </c:pt>
                  <c:pt idx="19">
                    <c:v>Engels</c:v>
                  </c:pt>
                  <c:pt idx="20">
                    <c:v>Engels</c:v>
                  </c:pt>
                  <c:pt idx="21">
                    <c:v>Engels</c:v>
                  </c:pt>
                </c:lvl>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2021</c:v>
                  </c:pt>
                  <c:pt idx="21">
                    <c:v>2022</c:v>
                  </c:pt>
                </c:lvl>
              </c:multiLvlStrCache>
            </c:multiLvlStrRef>
          </c:cat>
          <c:val>
            <c:numRef>
              <c:f>'[Engels kernvak nt .xlsx]Blad1'!$E$2:$E$23</c:f>
              <c:numCache>
                <c:formatCode>General</c:formatCode>
                <c:ptCount val="22"/>
                <c:pt idx="0">
                  <c:v>7.2</c:v>
                </c:pt>
                <c:pt idx="1">
                  <c:v>7.1</c:v>
                </c:pt>
                <c:pt idx="2">
                  <c:v>6.7</c:v>
                </c:pt>
                <c:pt idx="3">
                  <c:v>7</c:v>
                </c:pt>
                <c:pt idx="4">
                  <c:v>6.3</c:v>
                </c:pt>
                <c:pt idx="5">
                  <c:v>6.4</c:v>
                </c:pt>
                <c:pt idx="6">
                  <c:v>7.2</c:v>
                </c:pt>
                <c:pt idx="7">
                  <c:v>7.1</c:v>
                </c:pt>
                <c:pt idx="8">
                  <c:v>6.7</c:v>
                </c:pt>
                <c:pt idx="9">
                  <c:v>6.2</c:v>
                </c:pt>
                <c:pt idx="10">
                  <c:v>6.2</c:v>
                </c:pt>
                <c:pt idx="11">
                  <c:v>6.7</c:v>
                </c:pt>
                <c:pt idx="12">
                  <c:v>6.7</c:v>
                </c:pt>
                <c:pt idx="13">
                  <c:v>6.8</c:v>
                </c:pt>
                <c:pt idx="14">
                  <c:v>7.4</c:v>
                </c:pt>
                <c:pt idx="15">
                  <c:v>7.5</c:v>
                </c:pt>
                <c:pt idx="16">
                  <c:v>6.6</c:v>
                </c:pt>
                <c:pt idx="17">
                  <c:v>6.5</c:v>
                </c:pt>
                <c:pt idx="18">
                  <c:v>6.6</c:v>
                </c:pt>
                <c:pt idx="19">
                  <c:v>7.2</c:v>
                </c:pt>
                <c:pt idx="20">
                  <c:v>7.5</c:v>
                </c:pt>
                <c:pt idx="21">
                  <c:v>7.6</c:v>
                </c:pt>
              </c:numCache>
            </c:numRef>
          </c:val>
          <c:smooth val="0"/>
          <c:extLst xmlns:c16r2="http://schemas.microsoft.com/office/drawing/2015/06/chart">
            <c:ext xmlns:c16="http://schemas.microsoft.com/office/drawing/2014/chart" uri="{C3380CC4-5D6E-409C-BE32-E72D297353CC}">
              <c16:uniqueId val="{00000002-3E3D-492E-96A8-6AB67E9A3349}"/>
            </c:ext>
          </c:extLst>
        </c:ser>
        <c:ser>
          <c:idx val="3"/>
          <c:order val="3"/>
          <c:tx>
            <c:strRef>
              <c:f>'[Engels kernvak nt .xlsx]Blad1'!$F$1</c:f>
              <c:strCache>
                <c:ptCount val="1"/>
                <c:pt idx="0">
                  <c:v>Neutraal</c:v>
                </c:pt>
              </c:strCache>
            </c:strRef>
          </c:tx>
          <c:spPr>
            <a:ln w="28575" cap="rnd">
              <a:solidFill>
                <a:schemeClr val="accent4"/>
              </a:solidFill>
              <a:round/>
            </a:ln>
            <a:effectLst/>
          </c:spPr>
          <c:marker>
            <c:symbol val="none"/>
          </c:marker>
          <c:cat>
            <c:multiLvlStrRef>
              <c:f>'[Engels kernvak nt .xlsx]Blad1'!$A$2:$B$23</c:f>
              <c:multiLvlStrCache>
                <c:ptCount val="22"/>
                <c:lvl>
                  <c:pt idx="0">
                    <c:v>Engels</c:v>
                  </c:pt>
                  <c:pt idx="1">
                    <c:v>Engels</c:v>
                  </c:pt>
                  <c:pt idx="2">
                    <c:v>Engels</c:v>
                  </c:pt>
                  <c:pt idx="3">
                    <c:v>Engels</c:v>
                  </c:pt>
                  <c:pt idx="4">
                    <c:v>Engels</c:v>
                  </c:pt>
                  <c:pt idx="5">
                    <c:v>Engels</c:v>
                  </c:pt>
                  <c:pt idx="6">
                    <c:v>Engels</c:v>
                  </c:pt>
                  <c:pt idx="7">
                    <c:v>Engels</c:v>
                  </c:pt>
                  <c:pt idx="8">
                    <c:v>Engels</c:v>
                  </c:pt>
                  <c:pt idx="9">
                    <c:v>Engels</c:v>
                  </c:pt>
                  <c:pt idx="10">
                    <c:v>Engels</c:v>
                  </c:pt>
                  <c:pt idx="11">
                    <c:v>Engels</c:v>
                  </c:pt>
                  <c:pt idx="12">
                    <c:v>Engels</c:v>
                  </c:pt>
                  <c:pt idx="13">
                    <c:v>Engels</c:v>
                  </c:pt>
                  <c:pt idx="14">
                    <c:v>Engels</c:v>
                  </c:pt>
                  <c:pt idx="15">
                    <c:v>Engels</c:v>
                  </c:pt>
                  <c:pt idx="16">
                    <c:v>Engels</c:v>
                  </c:pt>
                  <c:pt idx="17">
                    <c:v>Engels</c:v>
                  </c:pt>
                  <c:pt idx="18">
                    <c:v>Engels</c:v>
                  </c:pt>
                  <c:pt idx="19">
                    <c:v>Engels</c:v>
                  </c:pt>
                  <c:pt idx="20">
                    <c:v>Engels</c:v>
                  </c:pt>
                  <c:pt idx="21">
                    <c:v>Engels</c:v>
                  </c:pt>
                </c:lvl>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2021</c:v>
                  </c:pt>
                  <c:pt idx="21">
                    <c:v>2022</c:v>
                  </c:pt>
                </c:lvl>
              </c:multiLvlStrCache>
            </c:multiLvlStrRef>
          </c:cat>
          <c:val>
            <c:numRef>
              <c:f>'[Engels kernvak nt .xlsx]Blad1'!$F$2:$F$23</c:f>
              <c:numCache>
                <c:formatCode>General</c:formatCode>
                <c:ptCount val="22"/>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numCache>
            </c:numRef>
          </c:val>
          <c:smooth val="0"/>
          <c:extLst xmlns:c16r2="http://schemas.microsoft.com/office/drawing/2015/06/chart">
            <c:ext xmlns:c16="http://schemas.microsoft.com/office/drawing/2014/chart" uri="{C3380CC4-5D6E-409C-BE32-E72D297353CC}">
              <c16:uniqueId val="{00000003-3E3D-492E-96A8-6AB67E9A3349}"/>
            </c:ext>
          </c:extLst>
        </c:ser>
        <c:dLbls>
          <c:showLegendKey val="0"/>
          <c:showVal val="0"/>
          <c:showCatName val="0"/>
          <c:showSerName val="0"/>
          <c:showPercent val="0"/>
          <c:showBubbleSize val="0"/>
        </c:dLbls>
        <c:smooth val="0"/>
        <c:axId val="225039352"/>
        <c:axId val="225039744"/>
      </c:lineChart>
      <c:catAx>
        <c:axId val="22503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039744"/>
        <c:crosses val="autoZero"/>
        <c:auto val="1"/>
        <c:lblAlgn val="ctr"/>
        <c:lblOffset val="100"/>
        <c:noMultiLvlLbl val="0"/>
      </c:catAx>
      <c:valAx>
        <c:axId val="225039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039352"/>
        <c:crosses val="autoZero"/>
        <c:crossBetween val="midCat"/>
      </c:valAx>
      <c:spPr>
        <a:noFill/>
        <a:ln>
          <a:noFill/>
        </a:ln>
        <a:effectLst/>
      </c:spPr>
    </c:plotArea>
    <c:legend>
      <c:legendPos val="b"/>
      <c:layout>
        <c:manualLayout>
          <c:xMode val="edge"/>
          <c:yMode val="edge"/>
          <c:x val="0.32626222858506321"/>
          <c:y val="0.95652134605832595"/>
          <c:w val="0.3500006959357353"/>
          <c:h val="4.34786539416739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 </a:t>
            </a:r>
          </a:p>
        </c:rich>
      </c:tx>
      <c:layout>
        <c:manualLayout>
          <c:xMode val="edge"/>
          <c:yMode val="edge"/>
          <c:x val="0.40729797979797977"/>
          <c:y val="1.68847592579002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2.1981229619024892E-2"/>
          <c:y val="1.8547974520233525E-2"/>
          <c:w val="0.96412988149208623"/>
          <c:h val="0.85483653957628025"/>
        </c:manualLayout>
      </c:layout>
      <c:lineChart>
        <c:grouping val="standard"/>
        <c:varyColors val="0"/>
        <c:ser>
          <c:idx val="0"/>
          <c:order val="0"/>
          <c:tx>
            <c:strRef>
              <c:f>'export(6)'!$C$1</c:f>
              <c:strCache>
                <c:ptCount val="1"/>
                <c:pt idx="0">
                  <c:v>Nterm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'export(6)'!$A$2:$B$23</c:f>
              <c:multiLvlStrCache>
                <c:ptCount val="22"/>
                <c:lvl>
                  <c:pt idx="0">
                    <c:v>Engels</c:v>
                  </c:pt>
                  <c:pt idx="1">
                    <c:v>Engels</c:v>
                  </c:pt>
                  <c:pt idx="2">
                    <c:v>Engels</c:v>
                  </c:pt>
                  <c:pt idx="3">
                    <c:v>Engels</c:v>
                  </c:pt>
                  <c:pt idx="4">
                    <c:v>Engels</c:v>
                  </c:pt>
                  <c:pt idx="5">
                    <c:v>Engels</c:v>
                  </c:pt>
                  <c:pt idx="6">
                    <c:v>Engels</c:v>
                  </c:pt>
                  <c:pt idx="7">
                    <c:v>Engels</c:v>
                  </c:pt>
                  <c:pt idx="8">
                    <c:v>Engels</c:v>
                  </c:pt>
                  <c:pt idx="9">
                    <c:v>Engels</c:v>
                  </c:pt>
                  <c:pt idx="10">
                    <c:v>Engels</c:v>
                  </c:pt>
                  <c:pt idx="11">
                    <c:v>Engels</c:v>
                  </c:pt>
                  <c:pt idx="12">
                    <c:v>Engels</c:v>
                  </c:pt>
                  <c:pt idx="13">
                    <c:v>Engels</c:v>
                  </c:pt>
                  <c:pt idx="14">
                    <c:v>Engels</c:v>
                  </c:pt>
                  <c:pt idx="15">
                    <c:v>Engels</c:v>
                  </c:pt>
                  <c:pt idx="16">
                    <c:v>Engels</c:v>
                  </c:pt>
                  <c:pt idx="17">
                    <c:v>Engels</c:v>
                  </c:pt>
                  <c:pt idx="18">
                    <c:v>Engels</c:v>
                  </c:pt>
                  <c:pt idx="19">
                    <c:v>Engels</c:v>
                  </c:pt>
                  <c:pt idx="20">
                    <c:v>Engels</c:v>
                  </c:pt>
                  <c:pt idx="21">
                    <c:v>Engels</c:v>
                  </c:pt>
                </c:lvl>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2021</c:v>
                  </c:pt>
                  <c:pt idx="21">
                    <c:v>2022</c:v>
                  </c:pt>
                </c:lvl>
              </c:multiLvlStrCache>
            </c:multiLvlStrRef>
          </c:cat>
          <c:val>
            <c:numRef>
              <c:f>'export(6)'!$C$2:$C$23</c:f>
              <c:numCache>
                <c:formatCode>General</c:formatCode>
                <c:ptCount val="22"/>
                <c:pt idx="0">
                  <c:v>0.7</c:v>
                </c:pt>
                <c:pt idx="1">
                  <c:v>0.8</c:v>
                </c:pt>
                <c:pt idx="2">
                  <c:v>0.8</c:v>
                </c:pt>
                <c:pt idx="3">
                  <c:v>0.6</c:v>
                </c:pt>
                <c:pt idx="4">
                  <c:v>0.6</c:v>
                </c:pt>
                <c:pt idx="5">
                  <c:v>0.5</c:v>
                </c:pt>
                <c:pt idx="6">
                  <c:v>0</c:v>
                </c:pt>
                <c:pt idx="7">
                  <c:v>0</c:v>
                </c:pt>
                <c:pt idx="8">
                  <c:v>1.3</c:v>
                </c:pt>
                <c:pt idx="9">
                  <c:v>0.4</c:v>
                </c:pt>
                <c:pt idx="10">
                  <c:v>0.4</c:v>
                </c:pt>
                <c:pt idx="11">
                  <c:v>0.7</c:v>
                </c:pt>
                <c:pt idx="12">
                  <c:v>0.4</c:v>
                </c:pt>
                <c:pt idx="13">
                  <c:v>0.3</c:v>
                </c:pt>
                <c:pt idx="14">
                  <c:v>0</c:v>
                </c:pt>
                <c:pt idx="15">
                  <c:v>0.5</c:v>
                </c:pt>
                <c:pt idx="16">
                  <c:v>1.1000000000000001</c:v>
                </c:pt>
                <c:pt idx="17">
                  <c:v>1.4</c:v>
                </c:pt>
                <c:pt idx="18">
                  <c:v>1.4</c:v>
                </c:pt>
                <c:pt idx="19">
                  <c:v>1.2</c:v>
                </c:pt>
                <c:pt idx="20">
                  <c:v>1</c:v>
                </c:pt>
                <c:pt idx="21">
                  <c:v>1</c:v>
                </c:pt>
              </c:numCache>
            </c:numRef>
          </c:val>
          <c:smooth val="0"/>
          <c:extLst xmlns:c16r2="http://schemas.microsoft.com/office/drawing/2015/06/chart">
            <c:ext xmlns:c16="http://schemas.microsoft.com/office/drawing/2014/chart" uri="{C3380CC4-5D6E-409C-BE32-E72D297353CC}">
              <c16:uniqueId val="{00000000-4E95-4EF3-AB81-E0B047A9BC57}"/>
            </c:ext>
          </c:extLst>
        </c:ser>
        <c:ser>
          <c:idx val="1"/>
          <c:order val="1"/>
          <c:tx>
            <c:strRef>
              <c:f>'export(6)'!$D$1</c:f>
              <c:strCache>
                <c:ptCount val="1"/>
                <c:pt idx="0">
                  <c:v>Gemiddeld_cijfer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'export(6)'!$A$2:$B$23</c:f>
              <c:multiLvlStrCache>
                <c:ptCount val="22"/>
                <c:lvl>
                  <c:pt idx="0">
                    <c:v>Engels</c:v>
                  </c:pt>
                  <c:pt idx="1">
                    <c:v>Engels</c:v>
                  </c:pt>
                  <c:pt idx="2">
                    <c:v>Engels</c:v>
                  </c:pt>
                  <c:pt idx="3">
                    <c:v>Engels</c:v>
                  </c:pt>
                  <c:pt idx="4">
                    <c:v>Engels</c:v>
                  </c:pt>
                  <c:pt idx="5">
                    <c:v>Engels</c:v>
                  </c:pt>
                  <c:pt idx="6">
                    <c:v>Engels</c:v>
                  </c:pt>
                  <c:pt idx="7">
                    <c:v>Engels</c:v>
                  </c:pt>
                  <c:pt idx="8">
                    <c:v>Engels</c:v>
                  </c:pt>
                  <c:pt idx="9">
                    <c:v>Engels</c:v>
                  </c:pt>
                  <c:pt idx="10">
                    <c:v>Engels</c:v>
                  </c:pt>
                  <c:pt idx="11">
                    <c:v>Engels</c:v>
                  </c:pt>
                  <c:pt idx="12">
                    <c:v>Engels</c:v>
                  </c:pt>
                  <c:pt idx="13">
                    <c:v>Engels</c:v>
                  </c:pt>
                  <c:pt idx="14">
                    <c:v>Engels</c:v>
                  </c:pt>
                  <c:pt idx="15">
                    <c:v>Engels</c:v>
                  </c:pt>
                  <c:pt idx="16">
                    <c:v>Engels</c:v>
                  </c:pt>
                  <c:pt idx="17">
                    <c:v>Engels</c:v>
                  </c:pt>
                  <c:pt idx="18">
                    <c:v>Engels</c:v>
                  </c:pt>
                  <c:pt idx="19">
                    <c:v>Engels</c:v>
                  </c:pt>
                  <c:pt idx="20">
                    <c:v>Engels</c:v>
                  </c:pt>
                  <c:pt idx="21">
                    <c:v>Engels</c:v>
                  </c:pt>
                </c:lvl>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2021</c:v>
                  </c:pt>
                  <c:pt idx="21">
                    <c:v>2022</c:v>
                  </c:pt>
                </c:lvl>
              </c:multiLvlStrCache>
            </c:multiLvlStrRef>
          </c:cat>
          <c:val>
            <c:numRef>
              <c:f>'export(6)'!$D$2:$D$23</c:f>
              <c:numCache>
                <c:formatCode>General</c:formatCode>
                <c:ptCount val="22"/>
                <c:pt idx="0">
                  <c:v>6.6</c:v>
                </c:pt>
                <c:pt idx="1">
                  <c:v>6.5</c:v>
                </c:pt>
                <c:pt idx="2">
                  <c:v>6.3</c:v>
                </c:pt>
                <c:pt idx="3">
                  <c:v>6.1</c:v>
                </c:pt>
                <c:pt idx="4">
                  <c:v>6.4</c:v>
                </c:pt>
                <c:pt idx="5">
                  <c:v>6.1</c:v>
                </c:pt>
                <c:pt idx="6">
                  <c:v>6.2</c:v>
                </c:pt>
                <c:pt idx="7">
                  <c:v>6.2</c:v>
                </c:pt>
                <c:pt idx="8">
                  <c:v>6.5</c:v>
                </c:pt>
                <c:pt idx="9">
                  <c:v>6.2</c:v>
                </c:pt>
                <c:pt idx="10">
                  <c:v>6.1</c:v>
                </c:pt>
                <c:pt idx="11">
                  <c:v>6.1</c:v>
                </c:pt>
                <c:pt idx="12">
                  <c:v>6.2</c:v>
                </c:pt>
                <c:pt idx="13">
                  <c:v>6.7</c:v>
                </c:pt>
                <c:pt idx="14">
                  <c:v>6.9</c:v>
                </c:pt>
                <c:pt idx="15">
                  <c:v>6.8</c:v>
                </c:pt>
                <c:pt idx="16">
                  <c:v>6.8</c:v>
                </c:pt>
                <c:pt idx="17">
                  <c:v>6.9</c:v>
                </c:pt>
                <c:pt idx="18">
                  <c:v>6.9</c:v>
                </c:pt>
                <c:pt idx="19">
                  <c:v>6.8</c:v>
                </c:pt>
                <c:pt idx="20">
                  <c:v>7.1</c:v>
                </c:pt>
                <c:pt idx="21">
                  <c:v>7.3</c:v>
                </c:pt>
              </c:numCache>
            </c:numRef>
          </c:val>
          <c:smooth val="0"/>
          <c:extLst xmlns:c16r2="http://schemas.microsoft.com/office/drawing/2015/06/chart">
            <c:ext xmlns:c16="http://schemas.microsoft.com/office/drawing/2014/chart" uri="{C3380CC4-5D6E-409C-BE32-E72D297353CC}">
              <c16:uniqueId val="{00000001-4E95-4EF3-AB81-E0B047A9BC57}"/>
            </c:ext>
          </c:extLst>
        </c:ser>
        <c:ser>
          <c:idx val="2"/>
          <c:order val="2"/>
          <c:tx>
            <c:strRef>
              <c:f>'export(6)'!$E$1</c:f>
              <c:strCache>
                <c:ptCount val="1"/>
                <c:pt idx="0">
                  <c:v>ongecorrigeerd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'export(6)'!$A$2:$B$23</c:f>
              <c:multiLvlStrCache>
                <c:ptCount val="22"/>
                <c:lvl>
                  <c:pt idx="0">
                    <c:v>Engels</c:v>
                  </c:pt>
                  <c:pt idx="1">
                    <c:v>Engels</c:v>
                  </c:pt>
                  <c:pt idx="2">
                    <c:v>Engels</c:v>
                  </c:pt>
                  <c:pt idx="3">
                    <c:v>Engels</c:v>
                  </c:pt>
                  <c:pt idx="4">
                    <c:v>Engels</c:v>
                  </c:pt>
                  <c:pt idx="5">
                    <c:v>Engels</c:v>
                  </c:pt>
                  <c:pt idx="6">
                    <c:v>Engels</c:v>
                  </c:pt>
                  <c:pt idx="7">
                    <c:v>Engels</c:v>
                  </c:pt>
                  <c:pt idx="8">
                    <c:v>Engels</c:v>
                  </c:pt>
                  <c:pt idx="9">
                    <c:v>Engels</c:v>
                  </c:pt>
                  <c:pt idx="10">
                    <c:v>Engels</c:v>
                  </c:pt>
                  <c:pt idx="11">
                    <c:v>Engels</c:v>
                  </c:pt>
                  <c:pt idx="12">
                    <c:v>Engels</c:v>
                  </c:pt>
                  <c:pt idx="13">
                    <c:v>Engels</c:v>
                  </c:pt>
                  <c:pt idx="14">
                    <c:v>Engels</c:v>
                  </c:pt>
                  <c:pt idx="15">
                    <c:v>Engels</c:v>
                  </c:pt>
                  <c:pt idx="16">
                    <c:v>Engels</c:v>
                  </c:pt>
                  <c:pt idx="17">
                    <c:v>Engels</c:v>
                  </c:pt>
                  <c:pt idx="18">
                    <c:v>Engels</c:v>
                  </c:pt>
                  <c:pt idx="19">
                    <c:v>Engels</c:v>
                  </c:pt>
                  <c:pt idx="20">
                    <c:v>Engels</c:v>
                  </c:pt>
                  <c:pt idx="21">
                    <c:v>Engels</c:v>
                  </c:pt>
                </c:lvl>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2021</c:v>
                  </c:pt>
                  <c:pt idx="21">
                    <c:v>2022</c:v>
                  </c:pt>
                </c:lvl>
              </c:multiLvlStrCache>
            </c:multiLvlStrRef>
          </c:cat>
          <c:val>
            <c:numRef>
              <c:f>'export(6)'!$E$2:$E$23</c:f>
              <c:numCache>
                <c:formatCode>General</c:formatCode>
                <c:ptCount val="22"/>
                <c:pt idx="0">
                  <c:v>6.9</c:v>
                </c:pt>
                <c:pt idx="1">
                  <c:v>6.7</c:v>
                </c:pt>
                <c:pt idx="2">
                  <c:v>6.5</c:v>
                </c:pt>
                <c:pt idx="3">
                  <c:v>6.5</c:v>
                </c:pt>
                <c:pt idx="4">
                  <c:v>6.8</c:v>
                </c:pt>
                <c:pt idx="5">
                  <c:v>6.6</c:v>
                </c:pt>
                <c:pt idx="6">
                  <c:v>7.2</c:v>
                </c:pt>
                <c:pt idx="7">
                  <c:v>7.2</c:v>
                </c:pt>
                <c:pt idx="8">
                  <c:v>6.2</c:v>
                </c:pt>
                <c:pt idx="9">
                  <c:v>5.6</c:v>
                </c:pt>
                <c:pt idx="10">
                  <c:v>5.5</c:v>
                </c:pt>
                <c:pt idx="11">
                  <c:v>6.4</c:v>
                </c:pt>
                <c:pt idx="12">
                  <c:v>6.8</c:v>
                </c:pt>
                <c:pt idx="13">
                  <c:v>7.4</c:v>
                </c:pt>
                <c:pt idx="14">
                  <c:v>7.9</c:v>
                </c:pt>
                <c:pt idx="15">
                  <c:v>7.3</c:v>
                </c:pt>
                <c:pt idx="16">
                  <c:v>6.7</c:v>
                </c:pt>
                <c:pt idx="17">
                  <c:v>6.5</c:v>
                </c:pt>
                <c:pt idx="18">
                  <c:v>6.5</c:v>
                </c:pt>
                <c:pt idx="19">
                  <c:v>6.6</c:v>
                </c:pt>
                <c:pt idx="20">
                  <c:v>7.1</c:v>
                </c:pt>
                <c:pt idx="21">
                  <c:v>7.3</c:v>
                </c:pt>
              </c:numCache>
            </c:numRef>
          </c:val>
          <c:smooth val="0"/>
          <c:extLst xmlns:c16r2="http://schemas.microsoft.com/office/drawing/2015/06/chart">
            <c:ext xmlns:c16="http://schemas.microsoft.com/office/drawing/2014/chart" uri="{C3380CC4-5D6E-409C-BE32-E72D297353CC}">
              <c16:uniqueId val="{00000002-4E95-4EF3-AB81-E0B047A9BC57}"/>
            </c:ext>
          </c:extLst>
        </c:ser>
        <c:ser>
          <c:idx val="3"/>
          <c:order val="3"/>
          <c:tx>
            <c:strRef>
              <c:f>'export(6)'!$F$1</c:f>
              <c:strCache>
                <c:ptCount val="1"/>
                <c:pt idx="0">
                  <c:v>neutraal</c:v>
                </c:pt>
              </c:strCache>
            </c:strRef>
          </c:tx>
          <c:spPr>
            <a:ln w="28575" cap="rnd">
              <a:solidFill>
                <a:schemeClr val="accent4"/>
              </a:solidFill>
              <a:round/>
            </a:ln>
            <a:effectLst/>
          </c:spPr>
          <c:marker>
            <c:symbol val="none"/>
          </c:marker>
          <c:cat>
            <c:multiLvlStrRef>
              <c:f>'export(6)'!$A$2:$B$23</c:f>
              <c:multiLvlStrCache>
                <c:ptCount val="22"/>
                <c:lvl>
                  <c:pt idx="0">
                    <c:v>Engels</c:v>
                  </c:pt>
                  <c:pt idx="1">
                    <c:v>Engels</c:v>
                  </c:pt>
                  <c:pt idx="2">
                    <c:v>Engels</c:v>
                  </c:pt>
                  <c:pt idx="3">
                    <c:v>Engels</c:v>
                  </c:pt>
                  <c:pt idx="4">
                    <c:v>Engels</c:v>
                  </c:pt>
                  <c:pt idx="5">
                    <c:v>Engels</c:v>
                  </c:pt>
                  <c:pt idx="6">
                    <c:v>Engels</c:v>
                  </c:pt>
                  <c:pt idx="7">
                    <c:v>Engels</c:v>
                  </c:pt>
                  <c:pt idx="8">
                    <c:v>Engels</c:v>
                  </c:pt>
                  <c:pt idx="9">
                    <c:v>Engels</c:v>
                  </c:pt>
                  <c:pt idx="10">
                    <c:v>Engels</c:v>
                  </c:pt>
                  <c:pt idx="11">
                    <c:v>Engels</c:v>
                  </c:pt>
                  <c:pt idx="12">
                    <c:v>Engels</c:v>
                  </c:pt>
                  <c:pt idx="13">
                    <c:v>Engels</c:v>
                  </c:pt>
                  <c:pt idx="14">
                    <c:v>Engels</c:v>
                  </c:pt>
                  <c:pt idx="15">
                    <c:v>Engels</c:v>
                  </c:pt>
                  <c:pt idx="16">
                    <c:v>Engels</c:v>
                  </c:pt>
                  <c:pt idx="17">
                    <c:v>Engels</c:v>
                  </c:pt>
                  <c:pt idx="18">
                    <c:v>Engels</c:v>
                  </c:pt>
                  <c:pt idx="19">
                    <c:v>Engels</c:v>
                  </c:pt>
                  <c:pt idx="20">
                    <c:v>Engels</c:v>
                  </c:pt>
                  <c:pt idx="21">
                    <c:v>Engels</c:v>
                  </c:pt>
                </c:lvl>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2021</c:v>
                  </c:pt>
                  <c:pt idx="21">
                    <c:v>2022</c:v>
                  </c:pt>
                </c:lvl>
              </c:multiLvlStrCache>
            </c:multiLvlStrRef>
          </c:cat>
          <c:val>
            <c:numRef>
              <c:f>'export(6)'!$F$2:$F$23</c:f>
              <c:numCache>
                <c:formatCode>General</c:formatCode>
                <c:ptCount val="22"/>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numCache>
            </c:numRef>
          </c:val>
          <c:smooth val="0"/>
          <c:extLst xmlns:c16r2="http://schemas.microsoft.com/office/drawing/2015/06/chart">
            <c:ext xmlns:c16="http://schemas.microsoft.com/office/drawing/2014/chart" uri="{C3380CC4-5D6E-409C-BE32-E72D297353CC}">
              <c16:uniqueId val="{00000003-4E95-4EF3-AB81-E0B047A9BC57}"/>
            </c:ext>
          </c:extLst>
        </c:ser>
        <c:dLbls>
          <c:showLegendKey val="0"/>
          <c:showVal val="0"/>
          <c:showCatName val="0"/>
          <c:showSerName val="0"/>
          <c:showPercent val="0"/>
          <c:showBubbleSize val="0"/>
        </c:dLbls>
        <c:smooth val="0"/>
        <c:axId val="225635648"/>
        <c:axId val="225636040"/>
      </c:lineChart>
      <c:catAx>
        <c:axId val="22563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636040"/>
        <c:crosses val="autoZero"/>
        <c:auto val="1"/>
        <c:lblAlgn val="ctr"/>
        <c:lblOffset val="100"/>
        <c:noMultiLvlLbl val="0"/>
      </c:catAx>
      <c:valAx>
        <c:axId val="225636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635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2.4506482144277419E-2"/>
          <c:y val="8.1350770104563208E-2"/>
          <c:w val="0.96160462896683374"/>
          <c:h val="0.76306162431915869"/>
        </c:manualLayout>
      </c:layout>
      <c:lineChart>
        <c:grouping val="standard"/>
        <c:varyColors val="0"/>
        <c:ser>
          <c:idx val="0"/>
          <c:order val="0"/>
          <c:tx>
            <c:strRef>
              <c:f>Blad1!$B$1</c:f>
              <c:strCache>
                <c:ptCount val="1"/>
                <c:pt idx="0">
                  <c:v>N-term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Blad1!$A$2:$A$15</c:f>
              <c:numCache>
                <c:formatCode>General</c:formatCode>
                <c:ptCount val="14"/>
                <c:pt idx="0">
                  <c:v>2000</c:v>
                </c:pt>
                <c:pt idx="1">
                  <c:v>2001</c:v>
                </c:pt>
                <c:pt idx="2">
                  <c:v>2010</c:v>
                </c:pt>
                <c:pt idx="3">
                  <c:v>2011</c:v>
                </c:pt>
                <c:pt idx="4">
                  <c:v>2012</c:v>
                </c:pt>
                <c:pt idx="5">
                  <c:v>2013</c:v>
                </c:pt>
                <c:pt idx="6">
                  <c:v>2014</c:v>
                </c:pt>
                <c:pt idx="7">
                  <c:v>2015</c:v>
                </c:pt>
                <c:pt idx="8">
                  <c:v>2016</c:v>
                </c:pt>
                <c:pt idx="9">
                  <c:v>2017</c:v>
                </c:pt>
                <c:pt idx="10">
                  <c:v>2018</c:v>
                </c:pt>
                <c:pt idx="11">
                  <c:v>2019</c:v>
                </c:pt>
                <c:pt idx="12">
                  <c:v>2021</c:v>
                </c:pt>
                <c:pt idx="13">
                  <c:v>2022</c:v>
                </c:pt>
              </c:numCache>
            </c:numRef>
          </c:cat>
          <c:val>
            <c:numRef>
              <c:f>Blad1!$B$2:$B$15</c:f>
              <c:numCache>
                <c:formatCode>General</c:formatCode>
                <c:ptCount val="14"/>
                <c:pt idx="0">
                  <c:v>1</c:v>
                </c:pt>
                <c:pt idx="1">
                  <c:v>1</c:v>
                </c:pt>
                <c:pt idx="2">
                  <c:v>0.7</c:v>
                </c:pt>
                <c:pt idx="3">
                  <c:v>0.8</c:v>
                </c:pt>
                <c:pt idx="4">
                  <c:v>0.6</c:v>
                </c:pt>
                <c:pt idx="5">
                  <c:v>1.2</c:v>
                </c:pt>
                <c:pt idx="6">
                  <c:v>1.1000000000000001</c:v>
                </c:pt>
                <c:pt idx="7">
                  <c:v>0.8</c:v>
                </c:pt>
                <c:pt idx="8">
                  <c:v>0.9</c:v>
                </c:pt>
                <c:pt idx="9">
                  <c:v>0.6</c:v>
                </c:pt>
                <c:pt idx="10">
                  <c:v>0.6</c:v>
                </c:pt>
                <c:pt idx="11">
                  <c:v>1.2</c:v>
                </c:pt>
                <c:pt idx="12">
                  <c:v>1.6</c:v>
                </c:pt>
                <c:pt idx="13">
                  <c:v>1.4</c:v>
                </c:pt>
              </c:numCache>
            </c:numRef>
          </c:val>
          <c:smooth val="0"/>
          <c:extLst xmlns:c16r2="http://schemas.microsoft.com/office/drawing/2015/06/chart">
            <c:ext xmlns:c16="http://schemas.microsoft.com/office/drawing/2014/chart" uri="{C3380CC4-5D6E-409C-BE32-E72D297353CC}">
              <c16:uniqueId val="{00000000-72D7-466C-80F0-ADBB4375F338}"/>
            </c:ext>
          </c:extLst>
        </c:ser>
        <c:ser>
          <c:idx val="1"/>
          <c:order val="1"/>
          <c:tx>
            <c:strRef>
              <c:f>Blad1!$C$1</c:f>
              <c:strCache>
                <c:ptCount val="1"/>
                <c:pt idx="0">
                  <c:v>Cijfer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Blad1!$A$2:$A$15</c:f>
              <c:numCache>
                <c:formatCode>General</c:formatCode>
                <c:ptCount val="14"/>
                <c:pt idx="0">
                  <c:v>2000</c:v>
                </c:pt>
                <c:pt idx="1">
                  <c:v>2001</c:v>
                </c:pt>
                <c:pt idx="2">
                  <c:v>2010</c:v>
                </c:pt>
                <c:pt idx="3">
                  <c:v>2011</c:v>
                </c:pt>
                <c:pt idx="4">
                  <c:v>2012</c:v>
                </c:pt>
                <c:pt idx="5">
                  <c:v>2013</c:v>
                </c:pt>
                <c:pt idx="6">
                  <c:v>2014</c:v>
                </c:pt>
                <c:pt idx="7">
                  <c:v>2015</c:v>
                </c:pt>
                <c:pt idx="8">
                  <c:v>2016</c:v>
                </c:pt>
                <c:pt idx="9">
                  <c:v>2017</c:v>
                </c:pt>
                <c:pt idx="10">
                  <c:v>2018</c:v>
                </c:pt>
                <c:pt idx="11">
                  <c:v>2019</c:v>
                </c:pt>
                <c:pt idx="12">
                  <c:v>2021</c:v>
                </c:pt>
                <c:pt idx="13">
                  <c:v>2022</c:v>
                </c:pt>
              </c:numCache>
            </c:numRef>
          </c:cat>
          <c:val>
            <c:numRef>
              <c:f>Blad1!$C$2:$C$15</c:f>
              <c:numCache>
                <c:formatCode>General</c:formatCode>
                <c:ptCount val="14"/>
                <c:pt idx="0">
                  <c:v>6.2</c:v>
                </c:pt>
                <c:pt idx="1">
                  <c:v>6.8</c:v>
                </c:pt>
                <c:pt idx="2">
                  <c:v>6.2</c:v>
                </c:pt>
                <c:pt idx="3">
                  <c:v>6.3</c:v>
                </c:pt>
                <c:pt idx="4">
                  <c:v>6.4</c:v>
                </c:pt>
                <c:pt idx="5">
                  <c:v>6.9</c:v>
                </c:pt>
                <c:pt idx="6">
                  <c:v>6.6</c:v>
                </c:pt>
                <c:pt idx="7">
                  <c:v>6.9</c:v>
                </c:pt>
                <c:pt idx="8">
                  <c:v>6.9</c:v>
                </c:pt>
                <c:pt idx="9">
                  <c:v>6.9</c:v>
                </c:pt>
                <c:pt idx="10">
                  <c:v>6.9</c:v>
                </c:pt>
                <c:pt idx="11">
                  <c:v>6.9</c:v>
                </c:pt>
                <c:pt idx="12">
                  <c:v>6.9</c:v>
                </c:pt>
                <c:pt idx="13">
                  <c:v>6.7</c:v>
                </c:pt>
              </c:numCache>
            </c:numRef>
          </c:val>
          <c:smooth val="0"/>
          <c:extLst xmlns:c16r2="http://schemas.microsoft.com/office/drawing/2015/06/chart">
            <c:ext xmlns:c16="http://schemas.microsoft.com/office/drawing/2014/chart" uri="{C3380CC4-5D6E-409C-BE32-E72D297353CC}">
              <c16:uniqueId val="{00000001-72D7-466C-80F0-ADBB4375F338}"/>
            </c:ext>
          </c:extLst>
        </c:ser>
        <c:ser>
          <c:idx val="2"/>
          <c:order val="2"/>
          <c:tx>
            <c:strRef>
              <c:f>Blad1!$D$1</c:f>
              <c:strCache>
                <c:ptCount val="1"/>
                <c:pt idx="0">
                  <c:v>Ongecorrigeerd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Blad1!$A$2:$A$15</c:f>
              <c:numCache>
                <c:formatCode>General</c:formatCode>
                <c:ptCount val="14"/>
                <c:pt idx="0">
                  <c:v>2000</c:v>
                </c:pt>
                <c:pt idx="1">
                  <c:v>2001</c:v>
                </c:pt>
                <c:pt idx="2">
                  <c:v>2010</c:v>
                </c:pt>
                <c:pt idx="3">
                  <c:v>2011</c:v>
                </c:pt>
                <c:pt idx="4">
                  <c:v>2012</c:v>
                </c:pt>
                <c:pt idx="5">
                  <c:v>2013</c:v>
                </c:pt>
                <c:pt idx="6">
                  <c:v>2014</c:v>
                </c:pt>
                <c:pt idx="7">
                  <c:v>2015</c:v>
                </c:pt>
                <c:pt idx="8">
                  <c:v>2016</c:v>
                </c:pt>
                <c:pt idx="9">
                  <c:v>2017</c:v>
                </c:pt>
                <c:pt idx="10">
                  <c:v>2018</c:v>
                </c:pt>
                <c:pt idx="11">
                  <c:v>2019</c:v>
                </c:pt>
                <c:pt idx="12">
                  <c:v>2021</c:v>
                </c:pt>
                <c:pt idx="13">
                  <c:v>2022</c:v>
                </c:pt>
              </c:numCache>
            </c:numRef>
          </c:cat>
          <c:val>
            <c:numRef>
              <c:f>Blad1!$D$2:$D$15</c:f>
              <c:numCache>
                <c:formatCode>General</c:formatCode>
                <c:ptCount val="14"/>
                <c:pt idx="0">
                  <c:v>6.2</c:v>
                </c:pt>
                <c:pt idx="1">
                  <c:v>6.8</c:v>
                </c:pt>
                <c:pt idx="2">
                  <c:v>6.5</c:v>
                </c:pt>
                <c:pt idx="3">
                  <c:v>6.5</c:v>
                </c:pt>
                <c:pt idx="4">
                  <c:v>6.8</c:v>
                </c:pt>
                <c:pt idx="5">
                  <c:v>6.7</c:v>
                </c:pt>
                <c:pt idx="6">
                  <c:v>6.7</c:v>
                </c:pt>
                <c:pt idx="7">
                  <c:v>7.1</c:v>
                </c:pt>
                <c:pt idx="8">
                  <c:v>7</c:v>
                </c:pt>
                <c:pt idx="9">
                  <c:v>7.3</c:v>
                </c:pt>
                <c:pt idx="10">
                  <c:v>7.3</c:v>
                </c:pt>
                <c:pt idx="11">
                  <c:v>6.7</c:v>
                </c:pt>
                <c:pt idx="12">
                  <c:v>6.3</c:v>
                </c:pt>
                <c:pt idx="13">
                  <c:v>6.3</c:v>
                </c:pt>
              </c:numCache>
            </c:numRef>
          </c:val>
          <c:smooth val="0"/>
          <c:extLst xmlns:c16r2="http://schemas.microsoft.com/office/drawing/2015/06/chart">
            <c:ext xmlns:c16="http://schemas.microsoft.com/office/drawing/2014/chart" uri="{C3380CC4-5D6E-409C-BE32-E72D297353CC}">
              <c16:uniqueId val="{00000002-72D7-466C-80F0-ADBB4375F338}"/>
            </c:ext>
          </c:extLst>
        </c:ser>
        <c:ser>
          <c:idx val="3"/>
          <c:order val="3"/>
          <c:tx>
            <c:strRef>
              <c:f>Blad1!$E$1</c:f>
              <c:strCache>
                <c:ptCount val="1"/>
                <c:pt idx="0">
                  <c:v>Neutraal</c:v>
                </c:pt>
              </c:strCache>
            </c:strRef>
          </c:tx>
          <c:spPr>
            <a:ln w="28575" cap="rnd">
              <a:solidFill>
                <a:schemeClr val="accent4"/>
              </a:solidFill>
              <a:round/>
            </a:ln>
            <a:effectLst/>
          </c:spPr>
          <c:marker>
            <c:symbol val="none"/>
          </c:marker>
          <c:cat>
            <c:numRef>
              <c:f>Blad1!$A$2:$A$15</c:f>
              <c:numCache>
                <c:formatCode>General</c:formatCode>
                <c:ptCount val="14"/>
                <c:pt idx="0">
                  <c:v>2000</c:v>
                </c:pt>
                <c:pt idx="1">
                  <c:v>2001</c:v>
                </c:pt>
                <c:pt idx="2">
                  <c:v>2010</c:v>
                </c:pt>
                <c:pt idx="3">
                  <c:v>2011</c:v>
                </c:pt>
                <c:pt idx="4">
                  <c:v>2012</c:v>
                </c:pt>
                <c:pt idx="5">
                  <c:v>2013</c:v>
                </c:pt>
                <c:pt idx="6">
                  <c:v>2014</c:v>
                </c:pt>
                <c:pt idx="7">
                  <c:v>2015</c:v>
                </c:pt>
                <c:pt idx="8">
                  <c:v>2016</c:v>
                </c:pt>
                <c:pt idx="9">
                  <c:v>2017</c:v>
                </c:pt>
                <c:pt idx="10">
                  <c:v>2018</c:v>
                </c:pt>
                <c:pt idx="11">
                  <c:v>2019</c:v>
                </c:pt>
                <c:pt idx="12">
                  <c:v>2021</c:v>
                </c:pt>
                <c:pt idx="13">
                  <c:v>2022</c:v>
                </c:pt>
              </c:numCache>
            </c:numRef>
          </c:cat>
          <c:val>
            <c:numRef>
              <c:f>Blad1!$E$2:$E$15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smooth val="0"/>
          <c:extLst xmlns:c16r2="http://schemas.microsoft.com/office/drawing/2015/06/chart">
            <c:ext xmlns:c16="http://schemas.microsoft.com/office/drawing/2014/chart" uri="{C3380CC4-5D6E-409C-BE32-E72D297353CC}">
              <c16:uniqueId val="{00000003-72D7-466C-80F0-ADBB4375F338}"/>
            </c:ext>
          </c:extLst>
        </c:ser>
        <c:dLbls>
          <c:showLegendKey val="0"/>
          <c:showVal val="0"/>
          <c:showCatName val="0"/>
          <c:showSerName val="0"/>
          <c:showPercent val="0"/>
          <c:showBubbleSize val="0"/>
        </c:dLbls>
        <c:smooth val="0"/>
        <c:axId val="225637608"/>
        <c:axId val="225638000"/>
      </c:lineChart>
      <c:catAx>
        <c:axId val="22563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638000"/>
        <c:crosses val="autoZero"/>
        <c:auto val="1"/>
        <c:lblAlgn val="ctr"/>
        <c:lblOffset val="100"/>
        <c:noMultiLvlLbl val="0"/>
      </c:catAx>
      <c:valAx>
        <c:axId val="22563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637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Blad1!$C$1</c:f>
              <c:strCache>
                <c:ptCount val="1"/>
                <c:pt idx="0">
                  <c:v>N-term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Blad1!$A$2:$B$15</c:f>
              <c:multiLvlStrCache>
                <c:ptCount val="14"/>
                <c:lvl>
                  <c:pt idx="0">
                    <c:v>wiskunde B</c:v>
                  </c:pt>
                  <c:pt idx="1">
                    <c:v>wiskunde B</c:v>
                  </c:pt>
                  <c:pt idx="2">
                    <c:v>wiskunde B</c:v>
                  </c:pt>
                  <c:pt idx="3">
                    <c:v>wiskunde B</c:v>
                  </c:pt>
                  <c:pt idx="4">
                    <c:v>wiskunde B</c:v>
                  </c:pt>
                  <c:pt idx="5">
                    <c:v>wiskunde B</c:v>
                  </c:pt>
                  <c:pt idx="6">
                    <c:v>wiskunde B</c:v>
                  </c:pt>
                  <c:pt idx="7">
                    <c:v>wiskunde B</c:v>
                  </c:pt>
                  <c:pt idx="8">
                    <c:v>wiskunde B</c:v>
                  </c:pt>
                  <c:pt idx="9">
                    <c:v>wiskunde B </c:v>
                  </c:pt>
                  <c:pt idx="10">
                    <c:v>wiskunde B </c:v>
                  </c:pt>
                  <c:pt idx="11">
                    <c:v>wiskunde B </c:v>
                  </c:pt>
                  <c:pt idx="12">
                    <c:v>wiskunde B </c:v>
                  </c:pt>
                  <c:pt idx="13">
                    <c:v>wiskunde B </c:v>
                  </c:pt>
                </c:lvl>
                <c:lvl>
                  <c:pt idx="0">
                    <c:v>2000</c:v>
                  </c:pt>
                  <c:pt idx="1">
                    <c:v>2001</c:v>
                  </c:pt>
                  <c:pt idx="2">
                    <c:v>2010</c:v>
                  </c:pt>
                  <c:pt idx="3">
                    <c:v>2011</c:v>
                  </c:pt>
                  <c:pt idx="4">
                    <c:v>2012</c:v>
                  </c:pt>
                  <c:pt idx="5">
                    <c:v>2013</c:v>
                  </c:pt>
                  <c:pt idx="6">
                    <c:v>2014</c:v>
                  </c:pt>
                  <c:pt idx="7">
                    <c:v>2015</c:v>
                  </c:pt>
                  <c:pt idx="8">
                    <c:v>2016</c:v>
                  </c:pt>
                  <c:pt idx="9">
                    <c:v>2017</c:v>
                  </c:pt>
                  <c:pt idx="10">
                    <c:v>2018</c:v>
                  </c:pt>
                  <c:pt idx="11">
                    <c:v>2019</c:v>
                  </c:pt>
                  <c:pt idx="12">
                    <c:v>2021</c:v>
                  </c:pt>
                  <c:pt idx="13">
                    <c:v>2022</c:v>
                  </c:pt>
                </c:lvl>
              </c:multiLvlStrCache>
            </c:multiLvlStrRef>
          </c:cat>
          <c:val>
            <c:numRef>
              <c:f>Blad1!$C$2:$C$15</c:f>
              <c:numCache>
                <c:formatCode>General</c:formatCode>
                <c:ptCount val="14"/>
                <c:pt idx="0">
                  <c:v>1.3</c:v>
                </c:pt>
                <c:pt idx="1">
                  <c:v>1</c:v>
                </c:pt>
                <c:pt idx="2">
                  <c:v>1.1000000000000001</c:v>
                </c:pt>
                <c:pt idx="3">
                  <c:v>1.1000000000000001</c:v>
                </c:pt>
                <c:pt idx="4">
                  <c:v>1.5</c:v>
                </c:pt>
                <c:pt idx="5">
                  <c:v>0.8</c:v>
                </c:pt>
                <c:pt idx="6">
                  <c:v>1</c:v>
                </c:pt>
                <c:pt idx="7">
                  <c:v>1.4</c:v>
                </c:pt>
                <c:pt idx="8">
                  <c:v>2</c:v>
                </c:pt>
                <c:pt idx="9">
                  <c:v>1.5</c:v>
                </c:pt>
                <c:pt idx="10">
                  <c:v>0.9</c:v>
                </c:pt>
                <c:pt idx="11">
                  <c:v>1.8</c:v>
                </c:pt>
                <c:pt idx="12">
                  <c:v>1.5</c:v>
                </c:pt>
                <c:pt idx="13">
                  <c:v>1.8</c:v>
                </c:pt>
              </c:numCache>
            </c:numRef>
          </c:val>
          <c:smooth val="0"/>
          <c:extLst xmlns:c16r2="http://schemas.microsoft.com/office/drawing/2015/06/chart">
            <c:ext xmlns:c16="http://schemas.microsoft.com/office/drawing/2014/chart" uri="{C3380CC4-5D6E-409C-BE32-E72D297353CC}">
              <c16:uniqueId val="{00000000-35FC-4E27-8584-3A1369AF45DD}"/>
            </c:ext>
          </c:extLst>
        </c:ser>
        <c:ser>
          <c:idx val="1"/>
          <c:order val="1"/>
          <c:tx>
            <c:strRef>
              <c:f>Blad1!$D$1</c:f>
              <c:strCache>
                <c:ptCount val="1"/>
                <c:pt idx="0">
                  <c:v>echt cijfer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Blad1!$A$2:$B$15</c:f>
              <c:multiLvlStrCache>
                <c:ptCount val="14"/>
                <c:lvl>
                  <c:pt idx="0">
                    <c:v>wiskunde B</c:v>
                  </c:pt>
                  <c:pt idx="1">
                    <c:v>wiskunde B</c:v>
                  </c:pt>
                  <c:pt idx="2">
                    <c:v>wiskunde B</c:v>
                  </c:pt>
                  <c:pt idx="3">
                    <c:v>wiskunde B</c:v>
                  </c:pt>
                  <c:pt idx="4">
                    <c:v>wiskunde B</c:v>
                  </c:pt>
                  <c:pt idx="5">
                    <c:v>wiskunde B</c:v>
                  </c:pt>
                  <c:pt idx="6">
                    <c:v>wiskunde B</c:v>
                  </c:pt>
                  <c:pt idx="7">
                    <c:v>wiskunde B</c:v>
                  </c:pt>
                  <c:pt idx="8">
                    <c:v>wiskunde B</c:v>
                  </c:pt>
                  <c:pt idx="9">
                    <c:v>wiskunde B </c:v>
                  </c:pt>
                  <c:pt idx="10">
                    <c:v>wiskunde B </c:v>
                  </c:pt>
                  <c:pt idx="11">
                    <c:v>wiskunde B </c:v>
                  </c:pt>
                  <c:pt idx="12">
                    <c:v>wiskunde B </c:v>
                  </c:pt>
                  <c:pt idx="13">
                    <c:v>wiskunde B </c:v>
                  </c:pt>
                </c:lvl>
                <c:lvl>
                  <c:pt idx="0">
                    <c:v>2000</c:v>
                  </c:pt>
                  <c:pt idx="1">
                    <c:v>2001</c:v>
                  </c:pt>
                  <c:pt idx="2">
                    <c:v>2010</c:v>
                  </c:pt>
                  <c:pt idx="3">
                    <c:v>2011</c:v>
                  </c:pt>
                  <c:pt idx="4">
                    <c:v>2012</c:v>
                  </c:pt>
                  <c:pt idx="5">
                    <c:v>2013</c:v>
                  </c:pt>
                  <c:pt idx="6">
                    <c:v>2014</c:v>
                  </c:pt>
                  <c:pt idx="7">
                    <c:v>2015</c:v>
                  </c:pt>
                  <c:pt idx="8">
                    <c:v>2016</c:v>
                  </c:pt>
                  <c:pt idx="9">
                    <c:v>2017</c:v>
                  </c:pt>
                  <c:pt idx="10">
                    <c:v>2018</c:v>
                  </c:pt>
                  <c:pt idx="11">
                    <c:v>2019</c:v>
                  </c:pt>
                  <c:pt idx="12">
                    <c:v>2021</c:v>
                  </c:pt>
                  <c:pt idx="13">
                    <c:v>2022</c:v>
                  </c:pt>
                </c:lvl>
              </c:multiLvlStrCache>
            </c:multiLvlStrRef>
          </c:cat>
          <c:val>
            <c:numRef>
              <c:f>Blad1!$D$2:$D$15</c:f>
              <c:numCache>
                <c:formatCode>General</c:formatCode>
                <c:ptCount val="14"/>
                <c:pt idx="0">
                  <c:v>6</c:v>
                </c:pt>
                <c:pt idx="1">
                  <c:v>6.2</c:v>
                </c:pt>
                <c:pt idx="2">
                  <c:v>6.4</c:v>
                </c:pt>
                <c:pt idx="3">
                  <c:v>6.4</c:v>
                </c:pt>
                <c:pt idx="4">
                  <c:v>6.5</c:v>
                </c:pt>
                <c:pt idx="5">
                  <c:v>6.9</c:v>
                </c:pt>
                <c:pt idx="6">
                  <c:v>6.6</c:v>
                </c:pt>
                <c:pt idx="7">
                  <c:v>7.1</c:v>
                </c:pt>
                <c:pt idx="8">
                  <c:v>6.9</c:v>
                </c:pt>
                <c:pt idx="9">
                  <c:v>7.2</c:v>
                </c:pt>
                <c:pt idx="10">
                  <c:v>7</c:v>
                </c:pt>
                <c:pt idx="11">
                  <c:v>7</c:v>
                </c:pt>
                <c:pt idx="12">
                  <c:v>6.7</c:v>
                </c:pt>
                <c:pt idx="13">
                  <c:v>6.5</c:v>
                </c:pt>
              </c:numCache>
            </c:numRef>
          </c:val>
          <c:smooth val="0"/>
          <c:extLst xmlns:c16r2="http://schemas.microsoft.com/office/drawing/2015/06/chart">
            <c:ext xmlns:c16="http://schemas.microsoft.com/office/drawing/2014/chart" uri="{C3380CC4-5D6E-409C-BE32-E72D297353CC}">
              <c16:uniqueId val="{00000001-35FC-4E27-8584-3A1369AF45DD}"/>
            </c:ext>
          </c:extLst>
        </c:ser>
        <c:ser>
          <c:idx val="2"/>
          <c:order val="2"/>
          <c:tx>
            <c:strRef>
              <c:f>Blad1!$E$1</c:f>
              <c:strCache>
                <c:ptCount val="1"/>
                <c:pt idx="0">
                  <c:v>zonder 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Blad1!$A$2:$B$15</c:f>
              <c:multiLvlStrCache>
                <c:ptCount val="14"/>
                <c:lvl>
                  <c:pt idx="0">
                    <c:v>wiskunde B</c:v>
                  </c:pt>
                  <c:pt idx="1">
                    <c:v>wiskunde B</c:v>
                  </c:pt>
                  <c:pt idx="2">
                    <c:v>wiskunde B</c:v>
                  </c:pt>
                  <c:pt idx="3">
                    <c:v>wiskunde B</c:v>
                  </c:pt>
                  <c:pt idx="4">
                    <c:v>wiskunde B</c:v>
                  </c:pt>
                  <c:pt idx="5">
                    <c:v>wiskunde B</c:v>
                  </c:pt>
                  <c:pt idx="6">
                    <c:v>wiskunde B</c:v>
                  </c:pt>
                  <c:pt idx="7">
                    <c:v>wiskunde B</c:v>
                  </c:pt>
                  <c:pt idx="8">
                    <c:v>wiskunde B</c:v>
                  </c:pt>
                  <c:pt idx="9">
                    <c:v>wiskunde B </c:v>
                  </c:pt>
                  <c:pt idx="10">
                    <c:v>wiskunde B </c:v>
                  </c:pt>
                  <c:pt idx="11">
                    <c:v>wiskunde B </c:v>
                  </c:pt>
                  <c:pt idx="12">
                    <c:v>wiskunde B </c:v>
                  </c:pt>
                  <c:pt idx="13">
                    <c:v>wiskunde B </c:v>
                  </c:pt>
                </c:lvl>
                <c:lvl>
                  <c:pt idx="0">
                    <c:v>2000</c:v>
                  </c:pt>
                  <c:pt idx="1">
                    <c:v>2001</c:v>
                  </c:pt>
                  <c:pt idx="2">
                    <c:v>2010</c:v>
                  </c:pt>
                  <c:pt idx="3">
                    <c:v>2011</c:v>
                  </c:pt>
                  <c:pt idx="4">
                    <c:v>2012</c:v>
                  </c:pt>
                  <c:pt idx="5">
                    <c:v>2013</c:v>
                  </c:pt>
                  <c:pt idx="6">
                    <c:v>2014</c:v>
                  </c:pt>
                  <c:pt idx="7">
                    <c:v>2015</c:v>
                  </c:pt>
                  <c:pt idx="8">
                    <c:v>2016</c:v>
                  </c:pt>
                  <c:pt idx="9">
                    <c:v>2017</c:v>
                  </c:pt>
                  <c:pt idx="10">
                    <c:v>2018</c:v>
                  </c:pt>
                  <c:pt idx="11">
                    <c:v>2019</c:v>
                  </c:pt>
                  <c:pt idx="12">
                    <c:v>2021</c:v>
                  </c:pt>
                  <c:pt idx="13">
                    <c:v>2022</c:v>
                  </c:pt>
                </c:lvl>
              </c:multiLvlStrCache>
            </c:multiLvlStrRef>
          </c:cat>
          <c:val>
            <c:numRef>
              <c:f>Blad1!$E$2:$E$15</c:f>
              <c:numCache>
                <c:formatCode>General</c:formatCode>
                <c:ptCount val="14"/>
                <c:pt idx="0">
                  <c:v>5.7</c:v>
                </c:pt>
                <c:pt idx="1">
                  <c:v>6.2</c:v>
                </c:pt>
                <c:pt idx="2">
                  <c:v>6.3</c:v>
                </c:pt>
                <c:pt idx="3">
                  <c:v>6.3</c:v>
                </c:pt>
                <c:pt idx="4">
                  <c:v>6</c:v>
                </c:pt>
                <c:pt idx="5">
                  <c:v>6.7</c:v>
                </c:pt>
                <c:pt idx="6">
                  <c:v>6.6</c:v>
                </c:pt>
                <c:pt idx="7">
                  <c:v>6.7</c:v>
                </c:pt>
                <c:pt idx="8">
                  <c:v>5.9</c:v>
                </c:pt>
                <c:pt idx="9">
                  <c:v>6.7</c:v>
                </c:pt>
                <c:pt idx="10">
                  <c:v>7.1</c:v>
                </c:pt>
                <c:pt idx="11">
                  <c:v>6.2</c:v>
                </c:pt>
                <c:pt idx="12">
                  <c:v>6.2</c:v>
                </c:pt>
                <c:pt idx="13">
                  <c:v>5.7</c:v>
                </c:pt>
              </c:numCache>
            </c:numRef>
          </c:val>
          <c:smooth val="0"/>
          <c:extLst xmlns:c16r2="http://schemas.microsoft.com/office/drawing/2015/06/chart">
            <c:ext xmlns:c16="http://schemas.microsoft.com/office/drawing/2014/chart" uri="{C3380CC4-5D6E-409C-BE32-E72D297353CC}">
              <c16:uniqueId val="{00000002-35FC-4E27-8584-3A1369AF45DD}"/>
            </c:ext>
          </c:extLst>
        </c:ser>
        <c:ser>
          <c:idx val="3"/>
          <c:order val="3"/>
          <c:tx>
            <c:strRef>
              <c:f>Blad1!$F$1</c:f>
              <c:strCache>
                <c:ptCount val="1"/>
                <c:pt idx="0">
                  <c:v>neutraal</c:v>
                </c:pt>
              </c:strCache>
            </c:strRef>
          </c:tx>
          <c:spPr>
            <a:ln w="28575" cap="rnd">
              <a:solidFill>
                <a:schemeClr val="accent4"/>
              </a:solidFill>
              <a:round/>
            </a:ln>
            <a:effectLst/>
          </c:spPr>
          <c:marker>
            <c:symbol val="none"/>
          </c:marker>
          <c:cat>
            <c:multiLvlStrRef>
              <c:f>Blad1!$A$2:$B$15</c:f>
              <c:multiLvlStrCache>
                <c:ptCount val="14"/>
                <c:lvl>
                  <c:pt idx="0">
                    <c:v>wiskunde B</c:v>
                  </c:pt>
                  <c:pt idx="1">
                    <c:v>wiskunde B</c:v>
                  </c:pt>
                  <c:pt idx="2">
                    <c:v>wiskunde B</c:v>
                  </c:pt>
                  <c:pt idx="3">
                    <c:v>wiskunde B</c:v>
                  </c:pt>
                  <c:pt idx="4">
                    <c:v>wiskunde B</c:v>
                  </c:pt>
                  <c:pt idx="5">
                    <c:v>wiskunde B</c:v>
                  </c:pt>
                  <c:pt idx="6">
                    <c:v>wiskunde B</c:v>
                  </c:pt>
                  <c:pt idx="7">
                    <c:v>wiskunde B</c:v>
                  </c:pt>
                  <c:pt idx="8">
                    <c:v>wiskunde B</c:v>
                  </c:pt>
                  <c:pt idx="9">
                    <c:v>wiskunde B </c:v>
                  </c:pt>
                  <c:pt idx="10">
                    <c:v>wiskunde B </c:v>
                  </c:pt>
                  <c:pt idx="11">
                    <c:v>wiskunde B </c:v>
                  </c:pt>
                  <c:pt idx="12">
                    <c:v>wiskunde B </c:v>
                  </c:pt>
                  <c:pt idx="13">
                    <c:v>wiskunde B </c:v>
                  </c:pt>
                </c:lvl>
                <c:lvl>
                  <c:pt idx="0">
                    <c:v>2000</c:v>
                  </c:pt>
                  <c:pt idx="1">
                    <c:v>2001</c:v>
                  </c:pt>
                  <c:pt idx="2">
                    <c:v>2010</c:v>
                  </c:pt>
                  <c:pt idx="3">
                    <c:v>2011</c:v>
                  </c:pt>
                  <c:pt idx="4">
                    <c:v>2012</c:v>
                  </c:pt>
                  <c:pt idx="5">
                    <c:v>2013</c:v>
                  </c:pt>
                  <c:pt idx="6">
                    <c:v>2014</c:v>
                  </c:pt>
                  <c:pt idx="7">
                    <c:v>2015</c:v>
                  </c:pt>
                  <c:pt idx="8">
                    <c:v>2016</c:v>
                  </c:pt>
                  <c:pt idx="9">
                    <c:v>2017</c:v>
                  </c:pt>
                  <c:pt idx="10">
                    <c:v>2018</c:v>
                  </c:pt>
                  <c:pt idx="11">
                    <c:v>2019</c:v>
                  </c:pt>
                  <c:pt idx="12">
                    <c:v>2021</c:v>
                  </c:pt>
                  <c:pt idx="13">
                    <c:v>2022</c:v>
                  </c:pt>
                </c:lvl>
              </c:multiLvlStrCache>
            </c:multiLvlStrRef>
          </c:cat>
          <c:val>
            <c:numRef>
              <c:f>Blad1!$F$2:$F$15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smooth val="0"/>
          <c:extLst xmlns:c16r2="http://schemas.microsoft.com/office/drawing/2015/06/chart">
            <c:ext xmlns:c16="http://schemas.microsoft.com/office/drawing/2014/chart" uri="{C3380CC4-5D6E-409C-BE32-E72D297353CC}">
              <c16:uniqueId val="{00000003-35FC-4E27-8584-3A1369AF45DD}"/>
            </c:ext>
          </c:extLst>
        </c:ser>
        <c:dLbls>
          <c:showLegendKey val="0"/>
          <c:showVal val="0"/>
          <c:showCatName val="0"/>
          <c:showSerName val="0"/>
          <c:showPercent val="0"/>
          <c:showBubbleSize val="0"/>
        </c:dLbls>
        <c:smooth val="0"/>
        <c:axId val="225639176"/>
        <c:axId val="225867672"/>
      </c:lineChart>
      <c:catAx>
        <c:axId val="22563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867672"/>
        <c:crosses val="autoZero"/>
        <c:auto val="1"/>
        <c:lblAlgn val="ctr"/>
        <c:lblOffset val="100"/>
        <c:noMultiLvlLbl val="0"/>
      </c:catAx>
      <c:valAx>
        <c:axId val="225867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639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HAVO </a:t>
            </a:r>
            <a:r>
              <a:rPr lang="en-US" dirty="0" err="1"/>
              <a:t>Duits</a:t>
            </a:r>
            <a:r>
              <a:rPr lang="en-US" dirty="0"/>
              <a:t> </a:t>
            </a:r>
            <a:r>
              <a:rPr lang="en-US" dirty="0" err="1"/>
              <a:t>Geen</a:t>
            </a:r>
            <a:r>
              <a:rPr lang="en-US" dirty="0"/>
              <a:t> </a:t>
            </a:r>
            <a:r>
              <a:rPr lang="en-US" dirty="0" err="1"/>
              <a:t>kernvak</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Blad1!$B$1</c:f>
              <c:strCache>
                <c:ptCount val="1"/>
                <c:pt idx="0">
                  <c:v>N-term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Blad1!$A$2:$A$18</c:f>
              <c:numCache>
                <c:formatCode>General</c:formatCode>
                <c:ptCount val="17"/>
                <c:pt idx="0">
                  <c:v>2000</c:v>
                </c:pt>
                <c:pt idx="1">
                  <c:v>2001</c:v>
                </c:pt>
                <c:pt idx="2">
                  <c:v>2002</c:v>
                </c:pt>
                <c:pt idx="3">
                  <c:v>2003</c:v>
                </c:pt>
                <c:pt idx="4">
                  <c:v>2009</c:v>
                </c:pt>
                <c:pt idx="5">
                  <c:v>2010</c:v>
                </c:pt>
                <c:pt idx="6">
                  <c:v>2011</c:v>
                </c:pt>
                <c:pt idx="7">
                  <c:v>2012</c:v>
                </c:pt>
                <c:pt idx="8">
                  <c:v>2013</c:v>
                </c:pt>
                <c:pt idx="9">
                  <c:v>2014</c:v>
                </c:pt>
                <c:pt idx="10">
                  <c:v>2015</c:v>
                </c:pt>
                <c:pt idx="11">
                  <c:v>2016</c:v>
                </c:pt>
                <c:pt idx="12">
                  <c:v>2017</c:v>
                </c:pt>
                <c:pt idx="13">
                  <c:v>2018</c:v>
                </c:pt>
                <c:pt idx="14">
                  <c:v>2019</c:v>
                </c:pt>
                <c:pt idx="15">
                  <c:v>2021</c:v>
                </c:pt>
                <c:pt idx="16">
                  <c:v>2022</c:v>
                </c:pt>
              </c:numCache>
            </c:numRef>
          </c:cat>
          <c:val>
            <c:numRef>
              <c:f>Blad1!$B$2:$B$18</c:f>
              <c:numCache>
                <c:formatCode>General</c:formatCode>
                <c:ptCount val="17"/>
                <c:pt idx="0">
                  <c:v>0.4</c:v>
                </c:pt>
                <c:pt idx="1">
                  <c:v>0.8</c:v>
                </c:pt>
                <c:pt idx="2">
                  <c:v>0.8</c:v>
                </c:pt>
                <c:pt idx="3">
                  <c:v>0.8</c:v>
                </c:pt>
                <c:pt idx="4">
                  <c:v>1.7</c:v>
                </c:pt>
                <c:pt idx="5">
                  <c:v>0</c:v>
                </c:pt>
                <c:pt idx="6">
                  <c:v>0.5</c:v>
                </c:pt>
                <c:pt idx="7">
                  <c:v>0.2</c:v>
                </c:pt>
                <c:pt idx="8">
                  <c:v>0.2</c:v>
                </c:pt>
                <c:pt idx="9">
                  <c:v>0.4</c:v>
                </c:pt>
                <c:pt idx="10">
                  <c:v>1</c:v>
                </c:pt>
                <c:pt idx="11">
                  <c:v>0.5</c:v>
                </c:pt>
                <c:pt idx="12">
                  <c:v>0.2</c:v>
                </c:pt>
                <c:pt idx="13">
                  <c:v>0.6</c:v>
                </c:pt>
                <c:pt idx="14">
                  <c:v>0.2</c:v>
                </c:pt>
                <c:pt idx="15">
                  <c:v>0.9</c:v>
                </c:pt>
                <c:pt idx="16">
                  <c:v>1.2</c:v>
                </c:pt>
              </c:numCache>
            </c:numRef>
          </c:val>
          <c:smooth val="0"/>
          <c:extLst xmlns:c16r2="http://schemas.microsoft.com/office/drawing/2015/06/chart">
            <c:ext xmlns:c16="http://schemas.microsoft.com/office/drawing/2014/chart" uri="{C3380CC4-5D6E-409C-BE32-E72D297353CC}">
              <c16:uniqueId val="{00000000-A459-4868-A198-C8193D64EF97}"/>
            </c:ext>
          </c:extLst>
        </c:ser>
        <c:ser>
          <c:idx val="1"/>
          <c:order val="1"/>
          <c:tx>
            <c:strRef>
              <c:f>Blad1!$C$1</c:f>
              <c:strCache>
                <c:ptCount val="1"/>
                <c:pt idx="0">
                  <c:v>Cijfer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Blad1!$A$2:$A$18</c:f>
              <c:numCache>
                <c:formatCode>General</c:formatCode>
                <c:ptCount val="17"/>
                <c:pt idx="0">
                  <c:v>2000</c:v>
                </c:pt>
                <c:pt idx="1">
                  <c:v>2001</c:v>
                </c:pt>
                <c:pt idx="2">
                  <c:v>2002</c:v>
                </c:pt>
                <c:pt idx="3">
                  <c:v>2003</c:v>
                </c:pt>
                <c:pt idx="4">
                  <c:v>2009</c:v>
                </c:pt>
                <c:pt idx="5">
                  <c:v>2010</c:v>
                </c:pt>
                <c:pt idx="6">
                  <c:v>2011</c:v>
                </c:pt>
                <c:pt idx="7">
                  <c:v>2012</c:v>
                </c:pt>
                <c:pt idx="8">
                  <c:v>2013</c:v>
                </c:pt>
                <c:pt idx="9">
                  <c:v>2014</c:v>
                </c:pt>
                <c:pt idx="10">
                  <c:v>2015</c:v>
                </c:pt>
                <c:pt idx="11">
                  <c:v>2016</c:v>
                </c:pt>
                <c:pt idx="12">
                  <c:v>2017</c:v>
                </c:pt>
                <c:pt idx="13">
                  <c:v>2018</c:v>
                </c:pt>
                <c:pt idx="14">
                  <c:v>2019</c:v>
                </c:pt>
                <c:pt idx="15">
                  <c:v>2021</c:v>
                </c:pt>
                <c:pt idx="16">
                  <c:v>2022</c:v>
                </c:pt>
              </c:numCache>
            </c:numRef>
          </c:cat>
          <c:val>
            <c:numRef>
              <c:f>Blad1!$C$2:$C$18</c:f>
              <c:numCache>
                <c:formatCode>General</c:formatCode>
                <c:ptCount val="17"/>
                <c:pt idx="0">
                  <c:v>6</c:v>
                </c:pt>
                <c:pt idx="1">
                  <c:v>5.8</c:v>
                </c:pt>
                <c:pt idx="2">
                  <c:v>5.9</c:v>
                </c:pt>
                <c:pt idx="3">
                  <c:v>6.1</c:v>
                </c:pt>
                <c:pt idx="4">
                  <c:v>5.7</c:v>
                </c:pt>
                <c:pt idx="5">
                  <c:v>5.9</c:v>
                </c:pt>
                <c:pt idx="6">
                  <c:v>5.8</c:v>
                </c:pt>
                <c:pt idx="7">
                  <c:v>5.9</c:v>
                </c:pt>
                <c:pt idx="8">
                  <c:v>6.1</c:v>
                </c:pt>
                <c:pt idx="9">
                  <c:v>6</c:v>
                </c:pt>
                <c:pt idx="10">
                  <c:v>6</c:v>
                </c:pt>
                <c:pt idx="11">
                  <c:v>5.9</c:v>
                </c:pt>
                <c:pt idx="12">
                  <c:v>6</c:v>
                </c:pt>
                <c:pt idx="13">
                  <c:v>6</c:v>
                </c:pt>
                <c:pt idx="14">
                  <c:v>5.9</c:v>
                </c:pt>
                <c:pt idx="15">
                  <c:v>6.4</c:v>
                </c:pt>
                <c:pt idx="16">
                  <c:v>6.3</c:v>
                </c:pt>
              </c:numCache>
            </c:numRef>
          </c:val>
          <c:smooth val="0"/>
          <c:extLst xmlns:c16r2="http://schemas.microsoft.com/office/drawing/2015/06/chart">
            <c:ext xmlns:c16="http://schemas.microsoft.com/office/drawing/2014/chart" uri="{C3380CC4-5D6E-409C-BE32-E72D297353CC}">
              <c16:uniqueId val="{00000001-A459-4868-A198-C8193D64EF97}"/>
            </c:ext>
          </c:extLst>
        </c:ser>
        <c:ser>
          <c:idx val="2"/>
          <c:order val="2"/>
          <c:tx>
            <c:strRef>
              <c:f>Blad1!$D$1</c:f>
              <c:strCache>
                <c:ptCount val="1"/>
                <c:pt idx="0">
                  <c:v>Ongecorrigeerd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Blad1!$A$2:$A$18</c:f>
              <c:numCache>
                <c:formatCode>General</c:formatCode>
                <c:ptCount val="17"/>
                <c:pt idx="0">
                  <c:v>2000</c:v>
                </c:pt>
                <c:pt idx="1">
                  <c:v>2001</c:v>
                </c:pt>
                <c:pt idx="2">
                  <c:v>2002</c:v>
                </c:pt>
                <c:pt idx="3">
                  <c:v>2003</c:v>
                </c:pt>
                <c:pt idx="4">
                  <c:v>2009</c:v>
                </c:pt>
                <c:pt idx="5">
                  <c:v>2010</c:v>
                </c:pt>
                <c:pt idx="6">
                  <c:v>2011</c:v>
                </c:pt>
                <c:pt idx="7">
                  <c:v>2012</c:v>
                </c:pt>
                <c:pt idx="8">
                  <c:v>2013</c:v>
                </c:pt>
                <c:pt idx="9">
                  <c:v>2014</c:v>
                </c:pt>
                <c:pt idx="10">
                  <c:v>2015</c:v>
                </c:pt>
                <c:pt idx="11">
                  <c:v>2016</c:v>
                </c:pt>
                <c:pt idx="12">
                  <c:v>2017</c:v>
                </c:pt>
                <c:pt idx="13">
                  <c:v>2018</c:v>
                </c:pt>
                <c:pt idx="14">
                  <c:v>2019</c:v>
                </c:pt>
                <c:pt idx="15">
                  <c:v>2021</c:v>
                </c:pt>
                <c:pt idx="16">
                  <c:v>2022</c:v>
                </c:pt>
              </c:numCache>
            </c:numRef>
          </c:cat>
          <c:val>
            <c:numRef>
              <c:f>Blad1!$D$2:$D$18</c:f>
              <c:numCache>
                <c:formatCode>General</c:formatCode>
                <c:ptCount val="17"/>
                <c:pt idx="0">
                  <c:v>6.6</c:v>
                </c:pt>
                <c:pt idx="1">
                  <c:v>6</c:v>
                </c:pt>
                <c:pt idx="2">
                  <c:v>6.1</c:v>
                </c:pt>
                <c:pt idx="3">
                  <c:v>6.3</c:v>
                </c:pt>
                <c:pt idx="4">
                  <c:v>5</c:v>
                </c:pt>
                <c:pt idx="5">
                  <c:v>5.9</c:v>
                </c:pt>
                <c:pt idx="6">
                  <c:v>6.3</c:v>
                </c:pt>
                <c:pt idx="7">
                  <c:v>6.7</c:v>
                </c:pt>
                <c:pt idx="8">
                  <c:v>6.9</c:v>
                </c:pt>
                <c:pt idx="9">
                  <c:v>6.6</c:v>
                </c:pt>
                <c:pt idx="10">
                  <c:v>6</c:v>
                </c:pt>
                <c:pt idx="11">
                  <c:v>6.4</c:v>
                </c:pt>
                <c:pt idx="12">
                  <c:v>6.8</c:v>
                </c:pt>
                <c:pt idx="13">
                  <c:v>6.4</c:v>
                </c:pt>
                <c:pt idx="14">
                  <c:v>6.7</c:v>
                </c:pt>
                <c:pt idx="15">
                  <c:v>6.5</c:v>
                </c:pt>
                <c:pt idx="16">
                  <c:v>6.1</c:v>
                </c:pt>
              </c:numCache>
            </c:numRef>
          </c:val>
          <c:smooth val="0"/>
          <c:extLst xmlns:c16r2="http://schemas.microsoft.com/office/drawing/2015/06/chart">
            <c:ext xmlns:c16="http://schemas.microsoft.com/office/drawing/2014/chart" uri="{C3380CC4-5D6E-409C-BE32-E72D297353CC}">
              <c16:uniqueId val="{00000002-A459-4868-A198-C8193D64EF97}"/>
            </c:ext>
          </c:extLst>
        </c:ser>
        <c:ser>
          <c:idx val="3"/>
          <c:order val="3"/>
          <c:tx>
            <c:strRef>
              <c:f>Blad1!$E$1</c:f>
              <c:strCache>
                <c:ptCount val="1"/>
                <c:pt idx="0">
                  <c:v>Neutraal</c:v>
                </c:pt>
              </c:strCache>
            </c:strRef>
          </c:tx>
          <c:spPr>
            <a:ln w="28575" cap="rnd">
              <a:solidFill>
                <a:schemeClr val="accent4"/>
              </a:solidFill>
              <a:round/>
            </a:ln>
            <a:effectLst/>
          </c:spPr>
          <c:marker>
            <c:symbol val="none"/>
          </c:marker>
          <c:cat>
            <c:numRef>
              <c:f>Blad1!$A$2:$A$18</c:f>
              <c:numCache>
                <c:formatCode>General</c:formatCode>
                <c:ptCount val="17"/>
                <c:pt idx="0">
                  <c:v>2000</c:v>
                </c:pt>
                <c:pt idx="1">
                  <c:v>2001</c:v>
                </c:pt>
                <c:pt idx="2">
                  <c:v>2002</c:v>
                </c:pt>
                <c:pt idx="3">
                  <c:v>2003</c:v>
                </c:pt>
                <c:pt idx="4">
                  <c:v>2009</c:v>
                </c:pt>
                <c:pt idx="5">
                  <c:v>2010</c:v>
                </c:pt>
                <c:pt idx="6">
                  <c:v>2011</c:v>
                </c:pt>
                <c:pt idx="7">
                  <c:v>2012</c:v>
                </c:pt>
                <c:pt idx="8">
                  <c:v>2013</c:v>
                </c:pt>
                <c:pt idx="9">
                  <c:v>2014</c:v>
                </c:pt>
                <c:pt idx="10">
                  <c:v>2015</c:v>
                </c:pt>
                <c:pt idx="11">
                  <c:v>2016</c:v>
                </c:pt>
                <c:pt idx="12">
                  <c:v>2017</c:v>
                </c:pt>
                <c:pt idx="13">
                  <c:v>2018</c:v>
                </c:pt>
                <c:pt idx="14">
                  <c:v>2019</c:v>
                </c:pt>
                <c:pt idx="15">
                  <c:v>2021</c:v>
                </c:pt>
                <c:pt idx="16">
                  <c:v>2022</c:v>
                </c:pt>
              </c:numCache>
            </c:numRef>
          </c:cat>
          <c:val>
            <c:numRef>
              <c:f>Blad1!$E$2:$E$18</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mooth val="0"/>
          <c:extLst xmlns:c16r2="http://schemas.microsoft.com/office/drawing/2015/06/chart">
            <c:ext xmlns:c16="http://schemas.microsoft.com/office/drawing/2014/chart" uri="{C3380CC4-5D6E-409C-BE32-E72D297353CC}">
              <c16:uniqueId val="{00000003-A459-4868-A198-C8193D64EF97}"/>
            </c:ext>
          </c:extLst>
        </c:ser>
        <c:dLbls>
          <c:showLegendKey val="0"/>
          <c:showVal val="0"/>
          <c:showCatName val="0"/>
          <c:showSerName val="0"/>
          <c:showPercent val="0"/>
          <c:showBubbleSize val="0"/>
        </c:dLbls>
        <c:smooth val="0"/>
        <c:axId val="225869240"/>
        <c:axId val="225869632"/>
      </c:lineChart>
      <c:catAx>
        <c:axId val="225869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869632"/>
        <c:crosses val="autoZero"/>
        <c:auto val="1"/>
        <c:lblAlgn val="ctr"/>
        <c:lblOffset val="100"/>
        <c:noMultiLvlLbl val="0"/>
      </c:catAx>
      <c:valAx>
        <c:axId val="22586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869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Blad1!$B$1</c:f>
              <c:strCache>
                <c:ptCount val="1"/>
                <c:pt idx="0">
                  <c:v>N-term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Blad1!$A$2:$A$18</c:f>
              <c:numCache>
                <c:formatCode>General</c:formatCode>
                <c:ptCount val="17"/>
                <c:pt idx="0">
                  <c:v>2000</c:v>
                </c:pt>
                <c:pt idx="1">
                  <c:v>2001</c:v>
                </c:pt>
                <c:pt idx="2">
                  <c:v>2002</c:v>
                </c:pt>
                <c:pt idx="3">
                  <c:v>2003</c:v>
                </c:pt>
                <c:pt idx="4">
                  <c:v>2009</c:v>
                </c:pt>
                <c:pt idx="5">
                  <c:v>2010</c:v>
                </c:pt>
                <c:pt idx="6">
                  <c:v>2011</c:v>
                </c:pt>
                <c:pt idx="7">
                  <c:v>2012</c:v>
                </c:pt>
                <c:pt idx="8">
                  <c:v>2013</c:v>
                </c:pt>
                <c:pt idx="9">
                  <c:v>2014</c:v>
                </c:pt>
                <c:pt idx="10">
                  <c:v>2015</c:v>
                </c:pt>
                <c:pt idx="11">
                  <c:v>2016</c:v>
                </c:pt>
                <c:pt idx="12">
                  <c:v>2017</c:v>
                </c:pt>
                <c:pt idx="13">
                  <c:v>2018</c:v>
                </c:pt>
                <c:pt idx="14">
                  <c:v>2019</c:v>
                </c:pt>
                <c:pt idx="15">
                  <c:v>2021</c:v>
                </c:pt>
                <c:pt idx="16">
                  <c:v>2022</c:v>
                </c:pt>
              </c:numCache>
            </c:numRef>
          </c:cat>
          <c:val>
            <c:numRef>
              <c:f>Blad1!$B$2:$B$18</c:f>
              <c:numCache>
                <c:formatCode>General</c:formatCode>
                <c:ptCount val="17"/>
                <c:pt idx="0">
                  <c:v>0.4</c:v>
                </c:pt>
                <c:pt idx="1">
                  <c:v>0.5</c:v>
                </c:pt>
                <c:pt idx="2">
                  <c:v>1.2</c:v>
                </c:pt>
                <c:pt idx="3">
                  <c:v>1.4</c:v>
                </c:pt>
                <c:pt idx="4">
                  <c:v>0.8</c:v>
                </c:pt>
                <c:pt idx="5">
                  <c:v>0.4</c:v>
                </c:pt>
                <c:pt idx="6">
                  <c:v>0.3</c:v>
                </c:pt>
                <c:pt idx="7">
                  <c:v>1.3</c:v>
                </c:pt>
                <c:pt idx="8">
                  <c:v>1</c:v>
                </c:pt>
                <c:pt idx="9">
                  <c:v>0.4</c:v>
                </c:pt>
                <c:pt idx="10">
                  <c:v>0</c:v>
                </c:pt>
                <c:pt idx="11">
                  <c:v>0</c:v>
                </c:pt>
                <c:pt idx="12">
                  <c:v>0</c:v>
                </c:pt>
                <c:pt idx="13">
                  <c:v>0.4</c:v>
                </c:pt>
                <c:pt idx="14">
                  <c:v>1.2</c:v>
                </c:pt>
                <c:pt idx="15">
                  <c:v>1.4</c:v>
                </c:pt>
                <c:pt idx="16">
                  <c:v>1.1000000000000001</c:v>
                </c:pt>
              </c:numCache>
            </c:numRef>
          </c:val>
          <c:smooth val="0"/>
          <c:extLst xmlns:c16r2="http://schemas.microsoft.com/office/drawing/2015/06/chart">
            <c:ext xmlns:c16="http://schemas.microsoft.com/office/drawing/2014/chart" uri="{C3380CC4-5D6E-409C-BE32-E72D297353CC}">
              <c16:uniqueId val="{00000000-CDBA-4832-8E58-42BE356E18F0}"/>
            </c:ext>
          </c:extLst>
        </c:ser>
        <c:ser>
          <c:idx val="1"/>
          <c:order val="1"/>
          <c:tx>
            <c:strRef>
              <c:f>Blad1!$C$1</c:f>
              <c:strCache>
                <c:ptCount val="1"/>
                <c:pt idx="0">
                  <c:v>Cijfer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Blad1!$A$2:$A$18</c:f>
              <c:numCache>
                <c:formatCode>General</c:formatCode>
                <c:ptCount val="17"/>
                <c:pt idx="0">
                  <c:v>2000</c:v>
                </c:pt>
                <c:pt idx="1">
                  <c:v>2001</c:v>
                </c:pt>
                <c:pt idx="2">
                  <c:v>2002</c:v>
                </c:pt>
                <c:pt idx="3">
                  <c:v>2003</c:v>
                </c:pt>
                <c:pt idx="4">
                  <c:v>2009</c:v>
                </c:pt>
                <c:pt idx="5">
                  <c:v>2010</c:v>
                </c:pt>
                <c:pt idx="6">
                  <c:v>2011</c:v>
                </c:pt>
                <c:pt idx="7">
                  <c:v>2012</c:v>
                </c:pt>
                <c:pt idx="8">
                  <c:v>2013</c:v>
                </c:pt>
                <c:pt idx="9">
                  <c:v>2014</c:v>
                </c:pt>
                <c:pt idx="10">
                  <c:v>2015</c:v>
                </c:pt>
                <c:pt idx="11">
                  <c:v>2016</c:v>
                </c:pt>
                <c:pt idx="12">
                  <c:v>2017</c:v>
                </c:pt>
                <c:pt idx="13">
                  <c:v>2018</c:v>
                </c:pt>
                <c:pt idx="14">
                  <c:v>2019</c:v>
                </c:pt>
                <c:pt idx="15">
                  <c:v>2021</c:v>
                </c:pt>
                <c:pt idx="16">
                  <c:v>2022</c:v>
                </c:pt>
              </c:numCache>
            </c:numRef>
          </c:cat>
          <c:val>
            <c:numRef>
              <c:f>Blad1!$C$2:$C$18</c:f>
              <c:numCache>
                <c:formatCode>General</c:formatCode>
                <c:ptCount val="17"/>
                <c:pt idx="0">
                  <c:v>6.8</c:v>
                </c:pt>
                <c:pt idx="1">
                  <c:v>5.9</c:v>
                </c:pt>
                <c:pt idx="2">
                  <c:v>5.8</c:v>
                </c:pt>
                <c:pt idx="3">
                  <c:v>6.2</c:v>
                </c:pt>
                <c:pt idx="4">
                  <c:v>6.1</c:v>
                </c:pt>
                <c:pt idx="5">
                  <c:v>6.2</c:v>
                </c:pt>
                <c:pt idx="6">
                  <c:v>5.8</c:v>
                </c:pt>
                <c:pt idx="7">
                  <c:v>6.1</c:v>
                </c:pt>
                <c:pt idx="8">
                  <c:v>6.1</c:v>
                </c:pt>
                <c:pt idx="9">
                  <c:v>6</c:v>
                </c:pt>
                <c:pt idx="10">
                  <c:v>6.3</c:v>
                </c:pt>
                <c:pt idx="11">
                  <c:v>6.3</c:v>
                </c:pt>
                <c:pt idx="12">
                  <c:v>5.9</c:v>
                </c:pt>
                <c:pt idx="13">
                  <c:v>5.9</c:v>
                </c:pt>
                <c:pt idx="14">
                  <c:v>5.8</c:v>
                </c:pt>
                <c:pt idx="15">
                  <c:v>6.3</c:v>
                </c:pt>
                <c:pt idx="16">
                  <c:v>6.3</c:v>
                </c:pt>
              </c:numCache>
            </c:numRef>
          </c:val>
          <c:smooth val="0"/>
          <c:extLst xmlns:c16r2="http://schemas.microsoft.com/office/drawing/2015/06/chart">
            <c:ext xmlns:c16="http://schemas.microsoft.com/office/drawing/2014/chart" uri="{C3380CC4-5D6E-409C-BE32-E72D297353CC}">
              <c16:uniqueId val="{00000001-CDBA-4832-8E58-42BE356E18F0}"/>
            </c:ext>
          </c:extLst>
        </c:ser>
        <c:ser>
          <c:idx val="2"/>
          <c:order val="2"/>
          <c:tx>
            <c:strRef>
              <c:f>Blad1!$D$1</c:f>
              <c:strCache>
                <c:ptCount val="1"/>
                <c:pt idx="0">
                  <c:v>Ongecorrigeerd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Blad1!$A$2:$A$18</c:f>
              <c:numCache>
                <c:formatCode>General</c:formatCode>
                <c:ptCount val="17"/>
                <c:pt idx="0">
                  <c:v>2000</c:v>
                </c:pt>
                <c:pt idx="1">
                  <c:v>2001</c:v>
                </c:pt>
                <c:pt idx="2">
                  <c:v>2002</c:v>
                </c:pt>
                <c:pt idx="3">
                  <c:v>2003</c:v>
                </c:pt>
                <c:pt idx="4">
                  <c:v>2009</c:v>
                </c:pt>
                <c:pt idx="5">
                  <c:v>2010</c:v>
                </c:pt>
                <c:pt idx="6">
                  <c:v>2011</c:v>
                </c:pt>
                <c:pt idx="7">
                  <c:v>2012</c:v>
                </c:pt>
                <c:pt idx="8">
                  <c:v>2013</c:v>
                </c:pt>
                <c:pt idx="9">
                  <c:v>2014</c:v>
                </c:pt>
                <c:pt idx="10">
                  <c:v>2015</c:v>
                </c:pt>
                <c:pt idx="11">
                  <c:v>2016</c:v>
                </c:pt>
                <c:pt idx="12">
                  <c:v>2017</c:v>
                </c:pt>
                <c:pt idx="13">
                  <c:v>2018</c:v>
                </c:pt>
                <c:pt idx="14">
                  <c:v>2019</c:v>
                </c:pt>
                <c:pt idx="15">
                  <c:v>2021</c:v>
                </c:pt>
                <c:pt idx="16">
                  <c:v>2022</c:v>
                </c:pt>
              </c:numCache>
            </c:numRef>
          </c:cat>
          <c:val>
            <c:numRef>
              <c:f>Blad1!$D$2:$D$18</c:f>
              <c:numCache>
                <c:formatCode>General</c:formatCode>
                <c:ptCount val="17"/>
                <c:pt idx="0">
                  <c:v>7.4</c:v>
                </c:pt>
                <c:pt idx="1">
                  <c:v>6.4</c:v>
                </c:pt>
                <c:pt idx="2">
                  <c:v>5.6</c:v>
                </c:pt>
                <c:pt idx="3">
                  <c:v>5.8</c:v>
                </c:pt>
                <c:pt idx="4">
                  <c:v>6.3</c:v>
                </c:pt>
                <c:pt idx="5">
                  <c:v>6.8</c:v>
                </c:pt>
                <c:pt idx="6">
                  <c:v>6.5</c:v>
                </c:pt>
                <c:pt idx="7">
                  <c:v>5.8</c:v>
                </c:pt>
                <c:pt idx="8">
                  <c:v>6.1</c:v>
                </c:pt>
                <c:pt idx="9">
                  <c:v>6.6</c:v>
                </c:pt>
                <c:pt idx="10">
                  <c:v>6.3</c:v>
                </c:pt>
                <c:pt idx="11">
                  <c:v>6.3</c:v>
                </c:pt>
                <c:pt idx="12">
                  <c:v>5.9</c:v>
                </c:pt>
                <c:pt idx="13">
                  <c:v>6.5</c:v>
                </c:pt>
                <c:pt idx="14">
                  <c:v>5.6</c:v>
                </c:pt>
                <c:pt idx="15">
                  <c:v>5.9</c:v>
                </c:pt>
                <c:pt idx="16">
                  <c:v>6.2</c:v>
                </c:pt>
              </c:numCache>
            </c:numRef>
          </c:val>
          <c:smooth val="0"/>
          <c:extLst xmlns:c16r2="http://schemas.microsoft.com/office/drawing/2015/06/chart">
            <c:ext xmlns:c16="http://schemas.microsoft.com/office/drawing/2014/chart" uri="{C3380CC4-5D6E-409C-BE32-E72D297353CC}">
              <c16:uniqueId val="{00000002-CDBA-4832-8E58-42BE356E18F0}"/>
            </c:ext>
          </c:extLst>
        </c:ser>
        <c:ser>
          <c:idx val="3"/>
          <c:order val="3"/>
          <c:tx>
            <c:strRef>
              <c:f>Blad1!$E$1</c:f>
              <c:strCache>
                <c:ptCount val="1"/>
                <c:pt idx="0">
                  <c:v>Neutraal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Blad1!$A$2:$A$18</c:f>
              <c:numCache>
                <c:formatCode>General</c:formatCode>
                <c:ptCount val="17"/>
                <c:pt idx="0">
                  <c:v>2000</c:v>
                </c:pt>
                <c:pt idx="1">
                  <c:v>2001</c:v>
                </c:pt>
                <c:pt idx="2">
                  <c:v>2002</c:v>
                </c:pt>
                <c:pt idx="3">
                  <c:v>2003</c:v>
                </c:pt>
                <c:pt idx="4">
                  <c:v>2009</c:v>
                </c:pt>
                <c:pt idx="5">
                  <c:v>2010</c:v>
                </c:pt>
                <c:pt idx="6">
                  <c:v>2011</c:v>
                </c:pt>
                <c:pt idx="7">
                  <c:v>2012</c:v>
                </c:pt>
                <c:pt idx="8">
                  <c:v>2013</c:v>
                </c:pt>
                <c:pt idx="9">
                  <c:v>2014</c:v>
                </c:pt>
                <c:pt idx="10">
                  <c:v>2015</c:v>
                </c:pt>
                <c:pt idx="11">
                  <c:v>2016</c:v>
                </c:pt>
                <c:pt idx="12">
                  <c:v>2017</c:v>
                </c:pt>
                <c:pt idx="13">
                  <c:v>2018</c:v>
                </c:pt>
                <c:pt idx="14">
                  <c:v>2019</c:v>
                </c:pt>
                <c:pt idx="15">
                  <c:v>2021</c:v>
                </c:pt>
                <c:pt idx="16">
                  <c:v>2022</c:v>
                </c:pt>
              </c:numCache>
            </c:numRef>
          </c:cat>
          <c:val>
            <c:numRef>
              <c:f>Blad1!$E$2:$E$18</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mooth val="0"/>
          <c:extLst xmlns:c16r2="http://schemas.microsoft.com/office/drawing/2015/06/chart">
            <c:ext xmlns:c16="http://schemas.microsoft.com/office/drawing/2014/chart" uri="{C3380CC4-5D6E-409C-BE32-E72D297353CC}">
              <c16:uniqueId val="{00000003-CDBA-4832-8E58-42BE356E18F0}"/>
            </c:ext>
          </c:extLst>
        </c:ser>
        <c:dLbls>
          <c:dLblPos val="t"/>
          <c:showLegendKey val="0"/>
          <c:showVal val="1"/>
          <c:showCatName val="0"/>
          <c:showSerName val="0"/>
          <c:showPercent val="0"/>
          <c:showBubbleSize val="0"/>
        </c:dLbls>
        <c:smooth val="0"/>
        <c:axId val="225871200"/>
        <c:axId val="225375648"/>
      </c:lineChart>
      <c:catAx>
        <c:axId val="22587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375648"/>
        <c:crosses val="autoZero"/>
        <c:auto val="1"/>
        <c:lblAlgn val="ctr"/>
        <c:lblOffset val="100"/>
        <c:noMultiLvlLbl val="0"/>
      </c:catAx>
      <c:valAx>
        <c:axId val="22537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87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VWO Duits geen kernvak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Blad1!$B$1</c:f>
              <c:strCache>
                <c:ptCount val="1"/>
                <c:pt idx="0">
                  <c:v>N-term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Blad1!$A$2:$A$17</c:f>
              <c:numCache>
                <c:formatCode>General</c:formatCode>
                <c:ptCount val="16"/>
                <c:pt idx="0">
                  <c:v>2000</c:v>
                </c:pt>
                <c:pt idx="1">
                  <c:v>2001</c:v>
                </c:pt>
                <c:pt idx="2">
                  <c:v>2002</c:v>
                </c:pt>
                <c:pt idx="3">
                  <c:v>2003</c:v>
                </c:pt>
                <c:pt idx="4">
                  <c:v>2010</c:v>
                </c:pt>
                <c:pt idx="5">
                  <c:v>2011</c:v>
                </c:pt>
                <c:pt idx="6">
                  <c:v>2012</c:v>
                </c:pt>
                <c:pt idx="7">
                  <c:v>2013</c:v>
                </c:pt>
                <c:pt idx="8">
                  <c:v>2014</c:v>
                </c:pt>
                <c:pt idx="9">
                  <c:v>2015</c:v>
                </c:pt>
                <c:pt idx="10">
                  <c:v>2016</c:v>
                </c:pt>
                <c:pt idx="11">
                  <c:v>2017</c:v>
                </c:pt>
                <c:pt idx="12">
                  <c:v>2018</c:v>
                </c:pt>
                <c:pt idx="13">
                  <c:v>2019</c:v>
                </c:pt>
                <c:pt idx="14">
                  <c:v>2021</c:v>
                </c:pt>
                <c:pt idx="15">
                  <c:v>2022</c:v>
                </c:pt>
              </c:numCache>
            </c:numRef>
          </c:cat>
          <c:val>
            <c:numRef>
              <c:f>Blad1!$B$2:$B$17</c:f>
              <c:numCache>
                <c:formatCode>General</c:formatCode>
                <c:ptCount val="16"/>
                <c:pt idx="0">
                  <c:v>0.5</c:v>
                </c:pt>
                <c:pt idx="1">
                  <c:v>0.5</c:v>
                </c:pt>
                <c:pt idx="2">
                  <c:v>0.9</c:v>
                </c:pt>
                <c:pt idx="3">
                  <c:v>0.4</c:v>
                </c:pt>
                <c:pt idx="4">
                  <c:v>0.7</c:v>
                </c:pt>
                <c:pt idx="5">
                  <c:v>0</c:v>
                </c:pt>
                <c:pt idx="6">
                  <c:v>1.2</c:v>
                </c:pt>
                <c:pt idx="7">
                  <c:v>0</c:v>
                </c:pt>
                <c:pt idx="8">
                  <c:v>0.2</c:v>
                </c:pt>
                <c:pt idx="9">
                  <c:v>0.5</c:v>
                </c:pt>
                <c:pt idx="10">
                  <c:v>0.4</c:v>
                </c:pt>
                <c:pt idx="11">
                  <c:v>0.5</c:v>
                </c:pt>
                <c:pt idx="12">
                  <c:v>0.3</c:v>
                </c:pt>
                <c:pt idx="13">
                  <c:v>1</c:v>
                </c:pt>
                <c:pt idx="14">
                  <c:v>0.3</c:v>
                </c:pt>
                <c:pt idx="15">
                  <c:v>0.6</c:v>
                </c:pt>
              </c:numCache>
            </c:numRef>
          </c:val>
          <c:smooth val="0"/>
          <c:extLst xmlns:c16r2="http://schemas.microsoft.com/office/drawing/2015/06/chart">
            <c:ext xmlns:c16="http://schemas.microsoft.com/office/drawing/2014/chart" uri="{C3380CC4-5D6E-409C-BE32-E72D297353CC}">
              <c16:uniqueId val="{00000000-3927-4C23-8078-1439D2A1FAF7}"/>
            </c:ext>
          </c:extLst>
        </c:ser>
        <c:ser>
          <c:idx val="1"/>
          <c:order val="1"/>
          <c:tx>
            <c:strRef>
              <c:f>Blad1!$C$1</c:f>
              <c:strCache>
                <c:ptCount val="1"/>
                <c:pt idx="0">
                  <c:v>Cijfer</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Blad1!$A$2:$A$17</c:f>
              <c:numCache>
                <c:formatCode>General</c:formatCode>
                <c:ptCount val="16"/>
                <c:pt idx="0">
                  <c:v>2000</c:v>
                </c:pt>
                <c:pt idx="1">
                  <c:v>2001</c:v>
                </c:pt>
                <c:pt idx="2">
                  <c:v>2002</c:v>
                </c:pt>
                <c:pt idx="3">
                  <c:v>2003</c:v>
                </c:pt>
                <c:pt idx="4">
                  <c:v>2010</c:v>
                </c:pt>
                <c:pt idx="5">
                  <c:v>2011</c:v>
                </c:pt>
                <c:pt idx="6">
                  <c:v>2012</c:v>
                </c:pt>
                <c:pt idx="7">
                  <c:v>2013</c:v>
                </c:pt>
                <c:pt idx="8">
                  <c:v>2014</c:v>
                </c:pt>
                <c:pt idx="9">
                  <c:v>2015</c:v>
                </c:pt>
                <c:pt idx="10">
                  <c:v>2016</c:v>
                </c:pt>
                <c:pt idx="11">
                  <c:v>2017</c:v>
                </c:pt>
                <c:pt idx="12">
                  <c:v>2018</c:v>
                </c:pt>
                <c:pt idx="13">
                  <c:v>2019</c:v>
                </c:pt>
                <c:pt idx="14">
                  <c:v>2021</c:v>
                </c:pt>
                <c:pt idx="15">
                  <c:v>2022</c:v>
                </c:pt>
              </c:numCache>
            </c:numRef>
          </c:cat>
          <c:val>
            <c:numRef>
              <c:f>Blad1!$C$2:$C$17</c:f>
              <c:numCache>
                <c:formatCode>General</c:formatCode>
                <c:ptCount val="16"/>
                <c:pt idx="0">
                  <c:v>6</c:v>
                </c:pt>
                <c:pt idx="1">
                  <c:v>6.1</c:v>
                </c:pt>
                <c:pt idx="2">
                  <c:v>5.9</c:v>
                </c:pt>
                <c:pt idx="3">
                  <c:v>6.4</c:v>
                </c:pt>
                <c:pt idx="4">
                  <c:v>5.8</c:v>
                </c:pt>
                <c:pt idx="5">
                  <c:v>6</c:v>
                </c:pt>
                <c:pt idx="6">
                  <c:v>6.1</c:v>
                </c:pt>
                <c:pt idx="7">
                  <c:v>6.3</c:v>
                </c:pt>
                <c:pt idx="8">
                  <c:v>6.1</c:v>
                </c:pt>
                <c:pt idx="9">
                  <c:v>6.3</c:v>
                </c:pt>
                <c:pt idx="10">
                  <c:v>6.1</c:v>
                </c:pt>
                <c:pt idx="11">
                  <c:v>6.1</c:v>
                </c:pt>
                <c:pt idx="12">
                  <c:v>6.2</c:v>
                </c:pt>
                <c:pt idx="13">
                  <c:v>6.2</c:v>
                </c:pt>
                <c:pt idx="14">
                  <c:v>6.4</c:v>
                </c:pt>
                <c:pt idx="15">
                  <c:v>6.2</c:v>
                </c:pt>
              </c:numCache>
            </c:numRef>
          </c:val>
          <c:smooth val="0"/>
          <c:extLst xmlns:c16r2="http://schemas.microsoft.com/office/drawing/2015/06/chart">
            <c:ext xmlns:c16="http://schemas.microsoft.com/office/drawing/2014/chart" uri="{C3380CC4-5D6E-409C-BE32-E72D297353CC}">
              <c16:uniqueId val="{00000001-3927-4C23-8078-1439D2A1FAF7}"/>
            </c:ext>
          </c:extLst>
        </c:ser>
        <c:ser>
          <c:idx val="2"/>
          <c:order val="2"/>
          <c:tx>
            <c:strRef>
              <c:f>Blad1!$D$1</c:f>
              <c:strCache>
                <c:ptCount val="1"/>
                <c:pt idx="0">
                  <c:v>Ongecorrigeerd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Blad1!$A$2:$A$17</c:f>
              <c:numCache>
                <c:formatCode>General</c:formatCode>
                <c:ptCount val="16"/>
                <c:pt idx="0">
                  <c:v>2000</c:v>
                </c:pt>
                <c:pt idx="1">
                  <c:v>2001</c:v>
                </c:pt>
                <c:pt idx="2">
                  <c:v>2002</c:v>
                </c:pt>
                <c:pt idx="3">
                  <c:v>2003</c:v>
                </c:pt>
                <c:pt idx="4">
                  <c:v>2010</c:v>
                </c:pt>
                <c:pt idx="5">
                  <c:v>2011</c:v>
                </c:pt>
                <c:pt idx="6">
                  <c:v>2012</c:v>
                </c:pt>
                <c:pt idx="7">
                  <c:v>2013</c:v>
                </c:pt>
                <c:pt idx="8">
                  <c:v>2014</c:v>
                </c:pt>
                <c:pt idx="9">
                  <c:v>2015</c:v>
                </c:pt>
                <c:pt idx="10">
                  <c:v>2016</c:v>
                </c:pt>
                <c:pt idx="11">
                  <c:v>2017</c:v>
                </c:pt>
                <c:pt idx="12">
                  <c:v>2018</c:v>
                </c:pt>
                <c:pt idx="13">
                  <c:v>2019</c:v>
                </c:pt>
                <c:pt idx="14">
                  <c:v>2021</c:v>
                </c:pt>
                <c:pt idx="15">
                  <c:v>2022</c:v>
                </c:pt>
              </c:numCache>
            </c:numRef>
          </c:cat>
          <c:val>
            <c:numRef>
              <c:f>Blad1!$D$2:$D$17</c:f>
              <c:numCache>
                <c:formatCode>General</c:formatCode>
                <c:ptCount val="16"/>
                <c:pt idx="0">
                  <c:v>6.5</c:v>
                </c:pt>
                <c:pt idx="1">
                  <c:v>6.6</c:v>
                </c:pt>
                <c:pt idx="2">
                  <c:v>6</c:v>
                </c:pt>
                <c:pt idx="3">
                  <c:v>7</c:v>
                </c:pt>
                <c:pt idx="4">
                  <c:v>6.1</c:v>
                </c:pt>
                <c:pt idx="5">
                  <c:v>7</c:v>
                </c:pt>
                <c:pt idx="6">
                  <c:v>5.9</c:v>
                </c:pt>
                <c:pt idx="7">
                  <c:v>7.3</c:v>
                </c:pt>
                <c:pt idx="8">
                  <c:v>6.9</c:v>
                </c:pt>
                <c:pt idx="9">
                  <c:v>6.8</c:v>
                </c:pt>
                <c:pt idx="10">
                  <c:v>6.7</c:v>
                </c:pt>
                <c:pt idx="11">
                  <c:v>6.6</c:v>
                </c:pt>
                <c:pt idx="12">
                  <c:v>6.9</c:v>
                </c:pt>
                <c:pt idx="13">
                  <c:v>6.2</c:v>
                </c:pt>
                <c:pt idx="14">
                  <c:v>7.1</c:v>
                </c:pt>
                <c:pt idx="15">
                  <c:v>6.6</c:v>
                </c:pt>
              </c:numCache>
            </c:numRef>
          </c:val>
          <c:smooth val="0"/>
          <c:extLst xmlns:c16r2="http://schemas.microsoft.com/office/drawing/2015/06/chart">
            <c:ext xmlns:c16="http://schemas.microsoft.com/office/drawing/2014/chart" uri="{C3380CC4-5D6E-409C-BE32-E72D297353CC}">
              <c16:uniqueId val="{00000002-3927-4C23-8078-1439D2A1FAF7}"/>
            </c:ext>
          </c:extLst>
        </c:ser>
        <c:ser>
          <c:idx val="3"/>
          <c:order val="3"/>
          <c:tx>
            <c:strRef>
              <c:f>Blad1!$E$1</c:f>
              <c:strCache>
                <c:ptCount val="1"/>
                <c:pt idx="0">
                  <c:v>Neutraal</c:v>
                </c:pt>
              </c:strCache>
            </c:strRef>
          </c:tx>
          <c:spPr>
            <a:ln w="28575" cap="rnd">
              <a:solidFill>
                <a:schemeClr val="accent4"/>
              </a:solidFill>
              <a:round/>
            </a:ln>
            <a:effectLst/>
          </c:spPr>
          <c:marker>
            <c:symbol val="none"/>
          </c:marker>
          <c:cat>
            <c:numRef>
              <c:f>Blad1!$A$2:$A$17</c:f>
              <c:numCache>
                <c:formatCode>General</c:formatCode>
                <c:ptCount val="16"/>
                <c:pt idx="0">
                  <c:v>2000</c:v>
                </c:pt>
                <c:pt idx="1">
                  <c:v>2001</c:v>
                </c:pt>
                <c:pt idx="2">
                  <c:v>2002</c:v>
                </c:pt>
                <c:pt idx="3">
                  <c:v>2003</c:v>
                </c:pt>
                <c:pt idx="4">
                  <c:v>2010</c:v>
                </c:pt>
                <c:pt idx="5">
                  <c:v>2011</c:v>
                </c:pt>
                <c:pt idx="6">
                  <c:v>2012</c:v>
                </c:pt>
                <c:pt idx="7">
                  <c:v>2013</c:v>
                </c:pt>
                <c:pt idx="8">
                  <c:v>2014</c:v>
                </c:pt>
                <c:pt idx="9">
                  <c:v>2015</c:v>
                </c:pt>
                <c:pt idx="10">
                  <c:v>2016</c:v>
                </c:pt>
                <c:pt idx="11">
                  <c:v>2017</c:v>
                </c:pt>
                <c:pt idx="12">
                  <c:v>2018</c:v>
                </c:pt>
                <c:pt idx="13">
                  <c:v>2019</c:v>
                </c:pt>
                <c:pt idx="14">
                  <c:v>2021</c:v>
                </c:pt>
                <c:pt idx="15">
                  <c:v>2022</c:v>
                </c:pt>
              </c:numCache>
            </c:numRef>
          </c:cat>
          <c:val>
            <c:numRef>
              <c:f>Blad1!$E$2:$E$17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smooth val="0"/>
          <c:extLst xmlns:c16r2="http://schemas.microsoft.com/office/drawing/2015/06/chart">
            <c:ext xmlns:c16="http://schemas.microsoft.com/office/drawing/2014/chart" uri="{C3380CC4-5D6E-409C-BE32-E72D297353CC}">
              <c16:uniqueId val="{00000003-3927-4C23-8078-1439D2A1FAF7}"/>
            </c:ext>
          </c:extLst>
        </c:ser>
        <c:dLbls>
          <c:showLegendKey val="0"/>
          <c:showVal val="0"/>
          <c:showCatName val="0"/>
          <c:showSerName val="0"/>
          <c:showPercent val="0"/>
          <c:showBubbleSize val="0"/>
        </c:dLbls>
        <c:smooth val="0"/>
        <c:axId val="167906632"/>
        <c:axId val="225378000"/>
      </c:lineChart>
      <c:catAx>
        <c:axId val="167906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25378000"/>
        <c:crosses val="autoZero"/>
        <c:auto val="1"/>
        <c:lblAlgn val="ctr"/>
        <c:lblOffset val="100"/>
        <c:noMultiLvlLbl val="0"/>
      </c:catAx>
      <c:valAx>
        <c:axId val="22537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7906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31C6C8-CF59-4EA6-B27A-AE900AD22B97}" type="datetime1">
              <a:rPr lang="nl-NL" smtClean="0"/>
              <a:t>13-3-2023</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12A55-89EF-4D97-84B6-AA372E9AD4A6}" type="slidenum">
              <a:rPr lang="nl-NL" smtClean="0"/>
              <a:t>‹nr.›</a:t>
            </a:fld>
            <a:endParaRPr lang="nl-NL" dirty="0"/>
          </a:p>
        </p:txBody>
      </p:sp>
    </p:spTree>
    <p:extLst>
      <p:ext uri="{BB962C8B-B14F-4D97-AF65-F5344CB8AC3E}">
        <p14:creationId xmlns:p14="http://schemas.microsoft.com/office/powerpoint/2010/main" val="3667445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4A79A-2E9F-4395-983F-DD8FB82E086E}" type="datetime1">
              <a:rPr lang="nl-NL" smtClean="0"/>
              <a:pPr/>
              <a:t>13-3-2023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4782C-002F-43DB-B3C7-CF1662067C42}" type="slidenum">
              <a:rPr lang="nl-NL" noProof="0" smtClean="0"/>
              <a:t>‹nr.›</a:t>
            </a:fld>
            <a:endParaRPr lang="nl-NL" noProof="0" dirty="0"/>
          </a:p>
        </p:txBody>
      </p:sp>
    </p:spTree>
    <p:extLst>
      <p:ext uri="{BB962C8B-B14F-4D97-AF65-F5344CB8AC3E}">
        <p14:creationId xmlns:p14="http://schemas.microsoft.com/office/powerpoint/2010/main" val="201999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94782C-002F-43DB-B3C7-CF1662067C42}" type="slidenum">
              <a:rPr lang="nl-NL" smtClean="0"/>
              <a:t>1</a:t>
            </a:fld>
            <a:endParaRPr lang="nl-NL" dirty="0"/>
          </a:p>
        </p:txBody>
      </p:sp>
    </p:spTree>
    <p:extLst>
      <p:ext uri="{BB962C8B-B14F-4D97-AF65-F5344CB8AC3E}">
        <p14:creationId xmlns:p14="http://schemas.microsoft.com/office/powerpoint/2010/main" val="275603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94782C-002F-43DB-B3C7-CF1662067C42}" type="slidenum">
              <a:rPr lang="nl-NL" smtClean="0"/>
              <a:t>4</a:t>
            </a:fld>
            <a:endParaRPr lang="nl-NL" dirty="0"/>
          </a:p>
        </p:txBody>
      </p:sp>
    </p:spTree>
    <p:extLst>
      <p:ext uri="{BB962C8B-B14F-4D97-AF65-F5344CB8AC3E}">
        <p14:creationId xmlns:p14="http://schemas.microsoft.com/office/powerpoint/2010/main" val="351906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endParaRPr lang="nl-NL" noProof="0" dirty="0"/>
          </a:p>
        </p:txBody>
      </p:sp>
      <p:cxnSp>
        <p:nvCxnSpPr>
          <p:cNvPr id="9" name="Rechte verbindingslijn 8">
            <a:extLst>
              <a:ext uri="{FF2B5EF4-FFF2-40B4-BE49-F238E27FC236}">
                <a16:creationId xmlns=""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rtlCol="0"/>
          <a:lstStyle/>
          <a:p>
            <a:pPr rtl="0"/>
            <a:fld id="{9BDEEDF4-6B4B-445E-B5FA-4D589D3C6025}" type="datetime1">
              <a:rPr lang="nl-NL" noProof="0" smtClean="0"/>
              <a:t>13-3-2023</a:t>
            </a:fld>
            <a:endParaRPr lang="nl-NL" noProof="0" dirty="0"/>
          </a:p>
        </p:txBody>
      </p:sp>
      <p:sp>
        <p:nvSpPr>
          <p:cNvPr id="5" name="Tijdelijke aanduiding voor voettekst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rtlCol="0"/>
          <a:lstStyle/>
          <a:p>
            <a:pPr rtl="0"/>
            <a:endParaRPr lang="nl-NL" noProof="0" dirty="0"/>
          </a:p>
        </p:txBody>
      </p:sp>
      <p:sp>
        <p:nvSpPr>
          <p:cNvPr id="6" name="Tijdelijke aanduiding voor dianummer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rtlCol="0"/>
          <a:lstStyle/>
          <a:p>
            <a:pPr rtl="0"/>
            <a:fld id="{3DCE229B-E4C0-4866-9D1A-D3BC757A16BE}" type="datetime1">
              <a:rPr lang="nl-NL" noProof="0" smtClean="0"/>
              <a:t>13-3-2023</a:t>
            </a:fld>
            <a:endParaRPr lang="nl-NL" noProof="0" dirty="0"/>
          </a:p>
        </p:txBody>
      </p:sp>
      <p:sp>
        <p:nvSpPr>
          <p:cNvPr id="8" name="Tijdelijke aanduiding voor voettekst 7">
            <a:extLst>
              <a:ext uri="{FF2B5EF4-FFF2-40B4-BE49-F238E27FC236}">
                <a16:creationId xmlns="" xmlns:a16="http://schemas.microsoft.com/office/drawing/2014/main" id="{062CA021-2578-47CB-822C-BDDFF7223B28}"/>
              </a:ext>
            </a:extLst>
          </p:cNvPr>
          <p:cNvSpPr>
            <a:spLocks noGrp="1"/>
          </p:cNvSpPr>
          <p:nvPr>
            <p:ph type="ftr" sz="quarter" idx="11"/>
          </p:nvPr>
        </p:nvSpPr>
        <p:spPr/>
        <p:txBody>
          <a:bodyPr rtlCol="0"/>
          <a:lstStyle/>
          <a:p>
            <a:pPr rtl="0"/>
            <a:endParaRPr lang="nl-NL" noProof="0" dirty="0"/>
          </a:p>
        </p:txBody>
      </p:sp>
      <p:sp>
        <p:nvSpPr>
          <p:cNvPr id="9" name="Tijdelijke aanduiding voor dianummer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cxnSp>
        <p:nvCxnSpPr>
          <p:cNvPr id="9" name="Rechte verbindingslijn 8">
            <a:extLst>
              <a:ext uri="{FF2B5EF4-FFF2-40B4-BE49-F238E27FC236}">
                <a16:creationId xmlns=""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datum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rtlCol="0"/>
          <a:lstStyle/>
          <a:p>
            <a:pPr rtl="0"/>
            <a:fld id="{480A0051-7D84-4076-92D2-A6CFA88F0323}" type="datetime1">
              <a:rPr lang="nl-NL" noProof="0" smtClean="0"/>
              <a:t>13-3-2023</a:t>
            </a:fld>
            <a:endParaRPr lang="nl-NL" noProof="0" dirty="0"/>
          </a:p>
        </p:txBody>
      </p:sp>
      <p:sp>
        <p:nvSpPr>
          <p:cNvPr id="8" name="Tijdelijke aanduiding voor voettekst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rtlCol="0"/>
          <a:lstStyle/>
          <a:p>
            <a:pPr rtl="0"/>
            <a:endParaRPr lang="nl-NL" noProof="0" dirty="0"/>
          </a:p>
        </p:txBody>
      </p:sp>
      <p:sp>
        <p:nvSpPr>
          <p:cNvPr id="11" name="Tijdelijke aanduiding voor dianummer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097280" y="2120900"/>
            <a:ext cx="4639736" cy="3748193"/>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515944" y="2120900"/>
            <a:ext cx="4639736" cy="3748194"/>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 xmlns:a16="http://schemas.microsoft.com/office/drawing/2014/main" id="{5782D47D-B0DC-4C40-BCC6-BBBA32584A38}"/>
              </a:ext>
            </a:extLst>
          </p:cNvPr>
          <p:cNvSpPr>
            <a:spLocks noGrp="1"/>
          </p:cNvSpPr>
          <p:nvPr>
            <p:ph type="dt" sz="half" idx="10"/>
          </p:nvPr>
        </p:nvSpPr>
        <p:spPr/>
        <p:txBody>
          <a:bodyPr rtlCol="0"/>
          <a:lstStyle/>
          <a:p>
            <a:pPr rtl="0"/>
            <a:fld id="{199730F7-9981-489F-A073-2050633626D6}" type="datetime1">
              <a:rPr lang="nl-NL" noProof="0" smtClean="0"/>
              <a:t>13-3-2023</a:t>
            </a:fld>
            <a:endParaRPr lang="nl-NL" noProof="0" dirty="0"/>
          </a:p>
        </p:txBody>
      </p:sp>
      <p:sp>
        <p:nvSpPr>
          <p:cNvPr id="9" name="Tijdelijke aanduiding voor voettekst 8">
            <a:extLst>
              <a:ext uri="{FF2B5EF4-FFF2-40B4-BE49-F238E27FC236}">
                <a16:creationId xmlns="" xmlns:a16="http://schemas.microsoft.com/office/drawing/2014/main" id="{4690D34E-7EBD-44B2-83CA-4C126A18D7EF}"/>
              </a:ext>
            </a:extLst>
          </p:cNvPr>
          <p:cNvSpPr>
            <a:spLocks noGrp="1"/>
          </p:cNvSpPr>
          <p:nvPr>
            <p:ph type="ftr" sz="quarter" idx="11"/>
          </p:nvPr>
        </p:nvSpPr>
        <p:spPr/>
        <p:txBody>
          <a:bodyPr rtlCol="0"/>
          <a:lstStyle/>
          <a:p>
            <a:pPr rtl="0"/>
            <a:endParaRPr lang="nl-NL" noProof="0" dirty="0"/>
          </a:p>
        </p:txBody>
      </p:sp>
      <p:sp>
        <p:nvSpPr>
          <p:cNvPr id="10" name="Tijdelijke aanduiding voor dianummer 9">
            <a:extLst>
              <a:ext uri="{FF2B5EF4-FFF2-40B4-BE49-F238E27FC236}">
                <a16:creationId xmlns=""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097280" y="2958274"/>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515944" y="2958273"/>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 xmlns:a16="http://schemas.microsoft.com/office/drawing/2014/main" id="{8AF8A515-AA94-45D1-9223-5C2272618D85}"/>
              </a:ext>
            </a:extLst>
          </p:cNvPr>
          <p:cNvSpPr>
            <a:spLocks noGrp="1"/>
          </p:cNvSpPr>
          <p:nvPr>
            <p:ph type="dt" sz="half" idx="10"/>
          </p:nvPr>
        </p:nvSpPr>
        <p:spPr/>
        <p:txBody>
          <a:bodyPr rtlCol="0"/>
          <a:lstStyle/>
          <a:p>
            <a:pPr rtl="0"/>
            <a:fld id="{8497195D-CC5D-47DF-9587-F0E44B4FA56F}" type="datetime1">
              <a:rPr lang="nl-NL" noProof="0" smtClean="0"/>
              <a:t>13-3-2023</a:t>
            </a:fld>
            <a:endParaRPr lang="nl-NL" noProof="0" dirty="0"/>
          </a:p>
        </p:txBody>
      </p:sp>
      <p:sp>
        <p:nvSpPr>
          <p:cNvPr id="11" name="Tijdelijke aanduiding voor voettekst 10">
            <a:extLst>
              <a:ext uri="{FF2B5EF4-FFF2-40B4-BE49-F238E27FC236}">
                <a16:creationId xmlns="" xmlns:a16="http://schemas.microsoft.com/office/drawing/2014/main" id="{D052F5BC-98E0-4D60-AD67-9547738B7DD4}"/>
              </a:ext>
            </a:extLst>
          </p:cNvPr>
          <p:cNvSpPr>
            <a:spLocks noGrp="1"/>
          </p:cNvSpPr>
          <p:nvPr>
            <p:ph type="ftr" sz="quarter" idx="11"/>
          </p:nvPr>
        </p:nvSpPr>
        <p:spPr/>
        <p:txBody>
          <a:bodyPr rtlCol="0"/>
          <a:lstStyle/>
          <a:p>
            <a:pPr rtl="0"/>
            <a:endParaRPr lang="nl-NL" noProof="0" dirty="0"/>
          </a:p>
        </p:txBody>
      </p:sp>
      <p:sp>
        <p:nvSpPr>
          <p:cNvPr id="12" name="Tijdelijke aanduiding voor dianummer 11">
            <a:extLst>
              <a:ext uri="{FF2B5EF4-FFF2-40B4-BE49-F238E27FC236}">
                <a16:creationId xmlns=""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6" name="Tijdelijke aanduiding voor datum 5">
            <a:extLst>
              <a:ext uri="{FF2B5EF4-FFF2-40B4-BE49-F238E27FC236}">
                <a16:creationId xmlns="" xmlns:a16="http://schemas.microsoft.com/office/drawing/2014/main" id="{7392073F-158F-44A3-8913-917AFFC1BC20}"/>
              </a:ext>
            </a:extLst>
          </p:cNvPr>
          <p:cNvSpPr>
            <a:spLocks noGrp="1"/>
          </p:cNvSpPr>
          <p:nvPr>
            <p:ph type="dt" sz="half" idx="10"/>
          </p:nvPr>
        </p:nvSpPr>
        <p:spPr/>
        <p:txBody>
          <a:bodyPr rtlCol="0"/>
          <a:lstStyle/>
          <a:p>
            <a:pPr rtl="0"/>
            <a:fld id="{4096F951-16D5-4E2A-AE17-0A4CF1C00B18}" type="datetime1">
              <a:rPr lang="nl-NL" noProof="0" smtClean="0"/>
              <a:t>13-3-2023</a:t>
            </a:fld>
            <a:endParaRPr lang="nl-NL" noProof="0" dirty="0"/>
          </a:p>
        </p:txBody>
      </p:sp>
      <p:sp>
        <p:nvSpPr>
          <p:cNvPr id="7" name="Tijdelijke aanduiding voor voettekst 6">
            <a:extLst>
              <a:ext uri="{FF2B5EF4-FFF2-40B4-BE49-F238E27FC236}">
                <a16:creationId xmlns="" xmlns:a16="http://schemas.microsoft.com/office/drawing/2014/main" id="{EED72207-24CA-42B7-A975-2F8E41CBA904}"/>
              </a:ext>
            </a:extLst>
          </p:cNvPr>
          <p:cNvSpPr>
            <a:spLocks noGrp="1"/>
          </p:cNvSpPr>
          <p:nvPr>
            <p:ph type="ftr" sz="quarter" idx="11"/>
          </p:nvPr>
        </p:nvSpPr>
        <p:spPr/>
        <p:txBody>
          <a:bodyPr rtlCol="0"/>
          <a:lstStyle/>
          <a:p>
            <a:pPr rtl="0"/>
            <a:endParaRPr lang="nl-NL" noProof="0" dirty="0"/>
          </a:p>
        </p:txBody>
      </p:sp>
      <p:sp>
        <p:nvSpPr>
          <p:cNvPr id="8" name="Tijdelijke aanduiding voor dianummer 7">
            <a:extLst>
              <a:ext uri="{FF2B5EF4-FFF2-40B4-BE49-F238E27FC236}">
                <a16:creationId xmlns=""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0" name="Rechthoek 9">
            <a:extLst>
              <a:ext uri="{FF2B5EF4-FFF2-40B4-BE49-F238E27FC236}">
                <a16:creationId xmlns=""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atum 1">
            <a:extLst>
              <a:ext uri="{FF2B5EF4-FFF2-40B4-BE49-F238E27FC236}">
                <a16:creationId xmlns="" xmlns:a16="http://schemas.microsoft.com/office/drawing/2014/main" id="{94E9223F-721F-47BF-9FD5-0F8D12FF0DE1}"/>
              </a:ext>
            </a:extLst>
          </p:cNvPr>
          <p:cNvSpPr>
            <a:spLocks noGrp="1"/>
          </p:cNvSpPr>
          <p:nvPr>
            <p:ph type="dt" sz="half" idx="10"/>
          </p:nvPr>
        </p:nvSpPr>
        <p:spPr/>
        <p:txBody>
          <a:bodyPr rtlCol="0"/>
          <a:lstStyle/>
          <a:p>
            <a:pPr rtl="0"/>
            <a:fld id="{BD79898F-A36B-4F06-B525-166C48976F2E}" type="datetime1">
              <a:rPr lang="nl-NL" noProof="0" smtClean="0"/>
              <a:t>13-3-2023</a:t>
            </a:fld>
            <a:endParaRPr lang="nl-NL" noProof="0" dirty="0"/>
          </a:p>
        </p:txBody>
      </p:sp>
      <p:sp>
        <p:nvSpPr>
          <p:cNvPr id="3" name="Tijdelijke aanduiding voor voettekst 2">
            <a:extLst>
              <a:ext uri="{FF2B5EF4-FFF2-40B4-BE49-F238E27FC236}">
                <a16:creationId xmlns="" xmlns:a16="http://schemas.microsoft.com/office/drawing/2014/main" id="{05915714-6BBA-4593-8591-4E26F7D58D9F}"/>
              </a:ext>
            </a:extLst>
          </p:cNvPr>
          <p:cNvSpPr>
            <a:spLocks noGrp="1"/>
          </p:cNvSpPr>
          <p:nvPr>
            <p:ph type="ftr" sz="quarter" idx="11"/>
          </p:nvPr>
        </p:nvSpPr>
        <p:spPr/>
        <p:txBody>
          <a:bodyPr rtlCol="0"/>
          <a:lstStyle/>
          <a:p>
            <a:pPr rtl="0"/>
            <a:endParaRPr lang="nl-NL" noProof="0" dirty="0"/>
          </a:p>
        </p:txBody>
      </p:sp>
      <p:sp>
        <p:nvSpPr>
          <p:cNvPr id="4" name="Tijdelijke aanduiding voor dianummer 3">
            <a:extLst>
              <a:ext uri="{FF2B5EF4-FFF2-40B4-BE49-F238E27FC236}">
                <a16:creationId xmlns=""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5458984" y="812799"/>
            <a:ext cx="5928344" cy="529475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a:xfrm>
            <a:off x="643464" y="6446520"/>
            <a:ext cx="3517568" cy="365125"/>
          </a:xfrm>
        </p:spPr>
        <p:txBody>
          <a:bodyPr rtlCol="0"/>
          <a:lstStyle>
            <a:lvl1pPr algn="l">
              <a:defRPr/>
            </a:lvl1pPr>
          </a:lstStyle>
          <a:p>
            <a:pPr rtl="0"/>
            <a:fld id="{3C976B0D-C9FD-4387-A88A-D2B4B6F38520}" type="datetime1">
              <a:rPr lang="nl-NL" noProof="0" smtClean="0"/>
              <a:t>13-3-2023</a:t>
            </a:fld>
            <a:endParaRPr lang="nl-NL" noProof="0" dirty="0"/>
          </a:p>
        </p:txBody>
      </p:sp>
      <p:sp>
        <p:nvSpPr>
          <p:cNvPr id="6" name="Tijdelijke aanduiding voor voettekst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nl-NL" noProof="0" dirty="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lvl1pPr>
              <a:defRPr/>
            </a:lvl1pPr>
          </a:lstStyle>
          <a:p>
            <a:pPr rtl="0"/>
            <a:fld id="{F744C31B-CA1C-4EC0-808C-6AE1921D1056}" type="datetime1">
              <a:rPr lang="nl-NL" noProof="0" smtClean="0"/>
              <a:t>13-3-2023</a:t>
            </a:fld>
            <a:endParaRPr lang="nl-NL" noProof="0" dirty="0"/>
          </a:p>
        </p:txBody>
      </p:sp>
      <p:sp>
        <p:nvSpPr>
          <p:cNvPr id="6" name="Tijdelijke aanduiding voor voettekst 5"/>
          <p:cNvSpPr>
            <a:spLocks noGrp="1"/>
          </p:cNvSpPr>
          <p:nvPr>
            <p:ph type="ftr" sz="quarter" idx="11"/>
          </p:nvPr>
        </p:nvSpPr>
        <p:spPr>
          <a:xfrm>
            <a:off x="1097279" y="6446838"/>
            <a:ext cx="6818262" cy="365125"/>
          </a:xfrm>
        </p:spPr>
        <p:txBody>
          <a:bodyPr rtlCol="0"/>
          <a:lstStyle/>
          <a:p>
            <a:pPr algn="l"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A710EC63-0140-4CF1-A49E-0650525CF0C4}" type="datetime1">
              <a:rPr lang="nl-NL" noProof="0" smtClean="0"/>
              <a:t>13-3-2023</a:t>
            </a:fld>
            <a:endParaRPr lang="nl-NL" noProof="0" dirty="0"/>
          </a:p>
        </p:txBody>
      </p:sp>
      <p:sp>
        <p:nvSpPr>
          <p:cNvPr id="5" name="Tijdelijke aanduiding voor voettekst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nl-NL" noProof="0" dirty="0"/>
          </a:p>
        </p:txBody>
      </p:sp>
      <p:sp>
        <p:nvSpPr>
          <p:cNvPr id="6" name="Tijdelijke aanduiding voor dia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nl-NL" noProof="0" smtClean="0"/>
              <a:t>‹nr.›</a:t>
            </a:fld>
            <a:endParaRPr lang="nl-NL" noProof="0" dirty="0"/>
          </a:p>
        </p:txBody>
      </p:sp>
      <p:cxnSp>
        <p:nvCxnSpPr>
          <p:cNvPr id="10" name="Rechte verbindingslijn 9">
            <a:extLst>
              <a:ext uri="{FF2B5EF4-FFF2-40B4-BE49-F238E27FC236}">
                <a16:creationId xmlns=""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eleraar.nl/blogpagina/het-begon-zo-onschuldi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ito.nl/-/media/files/nieuws/vakinhoudelijke-publicaties/de_waarde_van_de_rit-waarde.pdf?la=nl-N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idactiefonline.nl/artikel/cijfers-op-bestell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idactiefonline.nl/artikel/cijfers-op-bestell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idactiefonline.nl/artikel/cijfers-op-bestell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idactiefonline.nl/artikel/cijfers-op-bestell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nieuwsbrief.examenblad.nl/wv/vk57gs4rlgyq/8o3ahkblja4vmg5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ntermen.nl/ntermen.ph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ieuwsbrief.examenblad.nl/wv/vk57gs4rlgyq/8o3ahkblja4vmg5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idactiefonline.nl/artikel/cijfers-op-bestellin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www.cito.nl/-/media/files/voortgezet-onderwijs/kijk-en-luistertoetsen/adviesnormen/cito-toelichting-adviesnormen-klt-2023.pdf?la=nl-n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Een close-up van een stuk papier met een potlood">
            <a:extLst>
              <a:ext uri="{FF2B5EF4-FFF2-40B4-BE49-F238E27FC236}">
                <a16:creationId xmlns=""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2" name="Titel 1">
            <a:extLst>
              <a:ext uri="{FF2B5EF4-FFF2-40B4-BE49-F238E27FC236}">
                <a16:creationId xmlns="" xmlns:a16="http://schemas.microsoft.com/office/drawing/2014/main" id="{9AB2EA78-AEB3-469B-9025-3B17201A457B}"/>
              </a:ext>
            </a:extLst>
          </p:cNvPr>
          <p:cNvSpPr>
            <a:spLocks noGrp="1"/>
          </p:cNvSpPr>
          <p:nvPr>
            <p:ph type="ctrTitle"/>
          </p:nvPr>
        </p:nvSpPr>
        <p:spPr>
          <a:xfrm>
            <a:off x="8123416" y="1475234"/>
            <a:ext cx="3214307" cy="2901694"/>
          </a:xfrm>
        </p:spPr>
        <p:txBody>
          <a:bodyPr rtlCol="0" anchor="b">
            <a:normAutofit/>
          </a:bodyPr>
          <a:lstStyle/>
          <a:p>
            <a:r>
              <a:rPr lang="nl-NL" sz="3600" dirty="0">
                <a:solidFill>
                  <a:srgbClr val="7030A0"/>
                </a:solidFill>
              </a:rPr>
              <a:t>Het landelijk gemiddelde voor Frans en Duits is in 2023 een 6,3</a:t>
            </a:r>
          </a:p>
        </p:txBody>
      </p:sp>
      <p:sp>
        <p:nvSpPr>
          <p:cNvPr id="3" name="Subtitel 2">
            <a:extLst>
              <a:ext uri="{FF2B5EF4-FFF2-40B4-BE49-F238E27FC236}">
                <a16:creationId xmlns="" xmlns:a16="http://schemas.microsoft.com/office/drawing/2014/main" id="{255E1F2F-E259-4EA8-9FFD-3A10AF541859}"/>
              </a:ext>
            </a:extLst>
          </p:cNvPr>
          <p:cNvSpPr>
            <a:spLocks noGrp="1"/>
          </p:cNvSpPr>
          <p:nvPr>
            <p:ph type="subTitle" idx="1"/>
          </p:nvPr>
        </p:nvSpPr>
        <p:spPr>
          <a:xfrm>
            <a:off x="8127750" y="5541579"/>
            <a:ext cx="3205640" cy="496613"/>
          </a:xfrm>
        </p:spPr>
        <p:txBody>
          <a:bodyPr rtlCol="0" anchor="t">
            <a:normAutofit/>
          </a:bodyPr>
          <a:lstStyle/>
          <a:p>
            <a:pPr rtl="0">
              <a:lnSpc>
                <a:spcPct val="100000"/>
              </a:lnSpc>
            </a:pPr>
            <a:r>
              <a:rPr lang="nl-NL" sz="1200" dirty="0">
                <a:solidFill>
                  <a:srgbClr val="00B050"/>
                </a:solidFill>
                <a:latin typeface="+mj-lt"/>
              </a:rPr>
              <a:t>Alles staat vooraf vast</a:t>
            </a:r>
          </a:p>
        </p:txBody>
      </p:sp>
      <p:pic>
        <p:nvPicPr>
          <p:cNvPr id="5" name="Afbeelding 4" descr="Een close-up van een stuk papier met een potlood">
            <a:extLst>
              <a:ext uri="{FF2B5EF4-FFF2-40B4-BE49-F238E27FC236}">
                <a16:creationId xmlns=""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0"/>
            <a:ext cx="12191980" cy="6858000"/>
          </a:xfrm>
          <a:prstGeom prst="rect">
            <a:avLst/>
          </a:prstGeom>
        </p:spPr>
      </p:pic>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F0075FE-F33F-7BAF-5CB4-8746ECFA140B}"/>
              </a:ext>
            </a:extLst>
          </p:cNvPr>
          <p:cNvSpPr>
            <a:spLocks noGrp="1"/>
          </p:cNvSpPr>
          <p:nvPr>
            <p:ph type="title"/>
          </p:nvPr>
        </p:nvSpPr>
        <p:spPr>
          <a:xfrm>
            <a:off x="701566" y="286603"/>
            <a:ext cx="10454114" cy="777569"/>
          </a:xfrm>
        </p:spPr>
        <p:txBody>
          <a:bodyPr>
            <a:noAutofit/>
          </a:bodyPr>
          <a:lstStyle/>
          <a:p>
            <a:r>
              <a:rPr lang="nl-NL" sz="1600" dirty="0"/>
              <a:t>Wanneer denkt u dat de kernvakregeling is ingegaan als u kijkt naar het aantal onvoldoendes en naar de gemiddelde score? 2013?</a:t>
            </a:r>
          </a:p>
        </p:txBody>
      </p:sp>
      <p:pic>
        <p:nvPicPr>
          <p:cNvPr id="4" name="Tijdelijke aanduiding voor inhoud 3">
            <a:extLst>
              <a:ext uri="{FF2B5EF4-FFF2-40B4-BE49-F238E27FC236}">
                <a16:creationId xmlns="" xmlns:a16="http://schemas.microsoft.com/office/drawing/2014/main" id="{78E5DBA8-42A7-7294-402C-30EAD9D3772A}"/>
              </a:ext>
            </a:extLst>
          </p:cNvPr>
          <p:cNvPicPr>
            <a:picLocks noGrp="1" noChangeAspect="1"/>
          </p:cNvPicPr>
          <p:nvPr>
            <p:ph idx="1"/>
          </p:nvPr>
        </p:nvPicPr>
        <p:blipFill>
          <a:blip r:embed="rId2"/>
          <a:stretch>
            <a:fillRect/>
          </a:stretch>
        </p:blipFill>
        <p:spPr>
          <a:xfrm>
            <a:off x="2873884" y="1064172"/>
            <a:ext cx="6109478" cy="5195745"/>
          </a:xfrm>
          <a:prstGeom prst="rect">
            <a:avLst/>
          </a:prstGeom>
        </p:spPr>
      </p:pic>
    </p:spTree>
    <p:extLst>
      <p:ext uri="{BB962C8B-B14F-4D97-AF65-F5344CB8AC3E}">
        <p14:creationId xmlns:p14="http://schemas.microsoft.com/office/powerpoint/2010/main" val="237512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A9F65BE-EB1F-4C4A-6EEC-2D9DD50CB0E0}"/>
              </a:ext>
            </a:extLst>
          </p:cNvPr>
          <p:cNvSpPr>
            <a:spLocks noGrp="1"/>
          </p:cNvSpPr>
          <p:nvPr>
            <p:ph type="title"/>
          </p:nvPr>
        </p:nvSpPr>
        <p:spPr>
          <a:xfrm>
            <a:off x="1097280" y="286603"/>
            <a:ext cx="10058400" cy="851533"/>
          </a:xfrm>
        </p:spPr>
        <p:txBody>
          <a:bodyPr/>
          <a:lstStyle/>
          <a:p>
            <a:r>
              <a:rPr lang="nl-NL" dirty="0"/>
              <a:t>Minder grappig bij Frans</a:t>
            </a:r>
          </a:p>
        </p:txBody>
      </p:sp>
      <p:pic>
        <p:nvPicPr>
          <p:cNvPr id="4" name="Tijdelijke aanduiding voor inhoud 3">
            <a:extLst>
              <a:ext uri="{FF2B5EF4-FFF2-40B4-BE49-F238E27FC236}">
                <a16:creationId xmlns="" xmlns:a16="http://schemas.microsoft.com/office/drawing/2014/main" id="{7922EB71-A83A-0C69-F1AB-7FE1838C947C}"/>
              </a:ext>
            </a:extLst>
          </p:cNvPr>
          <p:cNvPicPr>
            <a:picLocks noGrp="1" noChangeAspect="1"/>
          </p:cNvPicPr>
          <p:nvPr>
            <p:ph idx="1"/>
          </p:nvPr>
        </p:nvPicPr>
        <p:blipFill>
          <a:blip r:embed="rId2"/>
          <a:stretch>
            <a:fillRect/>
          </a:stretch>
        </p:blipFill>
        <p:spPr>
          <a:xfrm>
            <a:off x="2101175" y="1206230"/>
            <a:ext cx="6364376" cy="5077838"/>
          </a:xfrm>
          <a:prstGeom prst="rect">
            <a:avLst/>
          </a:prstGeom>
        </p:spPr>
      </p:pic>
    </p:spTree>
    <p:extLst>
      <p:ext uri="{BB962C8B-B14F-4D97-AF65-F5344CB8AC3E}">
        <p14:creationId xmlns:p14="http://schemas.microsoft.com/office/powerpoint/2010/main" val="267489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85A604D-2A20-E3A2-854C-C4E78F0FE55F}"/>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 xmlns:a16="http://schemas.microsoft.com/office/drawing/2014/main" id="{4908883F-81EF-F908-2D33-469B14AAB6B5}"/>
              </a:ext>
            </a:extLst>
          </p:cNvPr>
          <p:cNvSpPr>
            <a:spLocks noGrp="1"/>
          </p:cNvSpPr>
          <p:nvPr>
            <p:ph idx="1"/>
          </p:nvPr>
        </p:nvSpPr>
        <p:spPr>
          <a:xfrm>
            <a:off x="1036320" y="270838"/>
            <a:ext cx="10058400" cy="4849803"/>
          </a:xfrm>
        </p:spPr>
        <p:txBody>
          <a:bodyPr>
            <a:normAutofit/>
          </a:bodyPr>
          <a:lstStyle/>
          <a:p>
            <a:r>
              <a:rPr lang="nl-NL" sz="2400" dirty="0">
                <a:latin typeface="+mj-lt"/>
              </a:rPr>
              <a:t>Wederom gefilterd op het percentage onvoldoendes. Je mag dus zakken op Frans maar niet op Engels. Frans is geen kernvak… 2016 was een anomalie. Er is zelfs een brief over gekomen dat de normering helaas niet -1 kon zijn Die 7 was een fout (zie sheet 1)</a:t>
            </a:r>
          </a:p>
          <a:p>
            <a:r>
              <a:rPr lang="nl-NL" sz="2400" dirty="0">
                <a:latin typeface="+mj-lt"/>
              </a:rPr>
              <a:t>Wat bij Engels de norm is, was bij Frans een helaas niet te repareren fout. Waarom? Omdat de cijfers van tevoren zijn vastgesteld door Den Haag. Voor Frans en Duits Havo is het gelukkig voortaan een 6.3, dat was de laatste jaren 5.9. Wel fijn dat het streven nu in ieder geval een voldoende is… Het was jarenlang heel naar om steeds te moeten zien dat een voldoende voor Frans of Duits nauwelijks haalbaar was</a:t>
            </a:r>
            <a:r>
              <a:rPr lang="nl-NL" dirty="0"/>
              <a:t>.</a:t>
            </a:r>
          </a:p>
        </p:txBody>
      </p:sp>
    </p:spTree>
    <p:extLst>
      <p:ext uri="{BB962C8B-B14F-4D97-AF65-F5344CB8AC3E}">
        <p14:creationId xmlns:p14="http://schemas.microsoft.com/office/powerpoint/2010/main" val="258612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54936E2-7D39-9641-523E-B40E3E9F374A}"/>
              </a:ext>
            </a:extLst>
          </p:cNvPr>
          <p:cNvSpPr>
            <a:spLocks noGrp="1"/>
          </p:cNvSpPr>
          <p:nvPr>
            <p:ph type="title"/>
          </p:nvPr>
        </p:nvSpPr>
        <p:spPr>
          <a:xfrm>
            <a:off x="1097280" y="286603"/>
            <a:ext cx="10058400" cy="1416073"/>
          </a:xfrm>
        </p:spPr>
        <p:txBody>
          <a:bodyPr>
            <a:normAutofit/>
          </a:bodyPr>
          <a:lstStyle/>
          <a:p>
            <a:r>
              <a:rPr lang="nl-NL" sz="2400" dirty="0"/>
              <a:t>In de Groene Amsterdammer van 19 oktober 2022 lees ik in deel 3 van De leescrisis in het onderwijs*) , een voortreffelijk artikel van </a:t>
            </a:r>
            <a:r>
              <a:rPr lang="nl-NL" sz="2400" dirty="0" err="1"/>
              <a:t>Yra</a:t>
            </a:r>
            <a:r>
              <a:rPr lang="nl-NL" sz="2400" dirty="0"/>
              <a:t> van Dijk en Marie-José Klaver:</a:t>
            </a:r>
          </a:p>
        </p:txBody>
      </p:sp>
      <p:sp>
        <p:nvSpPr>
          <p:cNvPr id="3" name="Tijdelijke aanduiding voor inhoud 2">
            <a:extLst>
              <a:ext uri="{FF2B5EF4-FFF2-40B4-BE49-F238E27FC236}">
                <a16:creationId xmlns="" xmlns:a16="http://schemas.microsoft.com/office/drawing/2014/main" id="{8A78F096-3981-B10A-CC28-78DC953AF01D}"/>
              </a:ext>
            </a:extLst>
          </p:cNvPr>
          <p:cNvSpPr>
            <a:spLocks noGrp="1"/>
          </p:cNvSpPr>
          <p:nvPr>
            <p:ph idx="1"/>
          </p:nvPr>
        </p:nvSpPr>
        <p:spPr>
          <a:xfrm>
            <a:off x="1097280" y="2108201"/>
            <a:ext cx="10058400" cy="4261068"/>
          </a:xfrm>
        </p:spPr>
        <p:txBody>
          <a:bodyPr>
            <a:noAutofit/>
          </a:bodyPr>
          <a:lstStyle/>
          <a:p>
            <a:r>
              <a:rPr lang="nl-NL" sz="1800" dirty="0">
                <a:latin typeface="+mj-lt"/>
              </a:rPr>
              <a:t>“Het centraal eindexamen Nederlands is een berucht struikelblok, waar veel zwakke leerlingen op zakken en waardoor sterke leerlingen een cum laude mislopen. Op het VWO is het laagste gemiddelde cijfer van alle schoolvakken dat voor Nederlands: een 6,2. Ter vergelijking: voor wiskunde B is het gemiddelde een 7,0. Dat zegt iets over de motivatie van leerlingen voor het vak Nederlands, maar het zegt vooral iets over het examen zelf.”</a:t>
            </a:r>
          </a:p>
          <a:p>
            <a:r>
              <a:rPr lang="nl-NL" sz="1800" dirty="0">
                <a:latin typeface="+mj-lt"/>
              </a:rPr>
              <a:t>Ik pak het citaat uit de Groene er bij en pas het aan:</a:t>
            </a:r>
          </a:p>
          <a:p>
            <a:r>
              <a:rPr lang="nl-NL" sz="1800" dirty="0">
                <a:latin typeface="+mj-lt"/>
              </a:rPr>
              <a:t>Het centraal eindexamen Nederlands is een berucht struikelblok, waar veel zwakke leerlingen op zakken en waardoor sterke leerlingen hun cum laude ONTERECHT mislopen. Op het VWO is het laagste gemiddelde cijfer van alle schoolvakken dat voor Nederlands: een 6,2. DAT ZOU ONGEMANIPULEERD EEN 6.6 ZIJN.</a:t>
            </a:r>
          </a:p>
          <a:p>
            <a:r>
              <a:rPr lang="nl-NL" sz="1800" dirty="0">
                <a:latin typeface="+mj-lt"/>
              </a:rPr>
              <a:t>(6.2+0.4= 6.6  het </a:t>
            </a:r>
            <a:r>
              <a:rPr lang="nl-NL" sz="1800" dirty="0" err="1">
                <a:latin typeface="+mj-lt"/>
              </a:rPr>
              <a:t>ongemanipuleerde</a:t>
            </a:r>
            <a:r>
              <a:rPr lang="nl-NL" sz="1800" dirty="0">
                <a:latin typeface="+mj-lt"/>
              </a:rPr>
              <a:t> cijfer voor Nederlands) N 0.6</a:t>
            </a:r>
          </a:p>
        </p:txBody>
      </p:sp>
    </p:spTree>
    <p:extLst>
      <p:ext uri="{BB962C8B-B14F-4D97-AF65-F5344CB8AC3E}">
        <p14:creationId xmlns:p14="http://schemas.microsoft.com/office/powerpoint/2010/main" val="220377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AD7A0F9-C5B6-A7B7-AEEC-84E329EB44BC}"/>
              </a:ext>
            </a:extLst>
          </p:cNvPr>
          <p:cNvSpPr>
            <a:spLocks noGrp="1"/>
          </p:cNvSpPr>
          <p:nvPr>
            <p:ph type="title"/>
          </p:nvPr>
        </p:nvSpPr>
        <p:spPr/>
        <p:txBody>
          <a:bodyPr>
            <a:normAutofit fontScale="90000"/>
          </a:bodyPr>
          <a:lstStyle/>
          <a:p>
            <a:r>
              <a:rPr lang="nl-NL" dirty="0"/>
              <a:t>Het ligt niet aan de motivatie van de leerlingen. Het ligt aan het systeem</a:t>
            </a:r>
          </a:p>
        </p:txBody>
      </p:sp>
      <p:sp>
        <p:nvSpPr>
          <p:cNvPr id="3" name="Tijdelijke aanduiding voor inhoud 2">
            <a:extLst>
              <a:ext uri="{FF2B5EF4-FFF2-40B4-BE49-F238E27FC236}">
                <a16:creationId xmlns="" xmlns:a16="http://schemas.microsoft.com/office/drawing/2014/main" id="{75C25F0E-05C0-D1C1-08F8-676A31A2C062}"/>
              </a:ext>
            </a:extLst>
          </p:cNvPr>
          <p:cNvSpPr>
            <a:spLocks noGrp="1"/>
          </p:cNvSpPr>
          <p:nvPr>
            <p:ph idx="1"/>
          </p:nvPr>
        </p:nvSpPr>
        <p:spPr/>
        <p:txBody>
          <a:bodyPr/>
          <a:lstStyle/>
          <a:p>
            <a:r>
              <a:rPr lang="nl-NL" sz="2400" dirty="0">
                <a:latin typeface="+mj-lt"/>
              </a:rPr>
              <a:t>Ter vergelijking: voor wiskunde B is het gemiddelde een</a:t>
            </a:r>
          </a:p>
          <a:p>
            <a:r>
              <a:rPr lang="nl-NL" sz="2400" dirty="0">
                <a:latin typeface="+mj-lt"/>
              </a:rPr>
              <a:t>7,0. ONGEMANIPULEERD ZOU DAT EEN 6.2 ZIJN. </a:t>
            </a:r>
          </a:p>
          <a:p>
            <a:r>
              <a:rPr lang="nl-NL" sz="2400" dirty="0">
                <a:latin typeface="+mj-lt"/>
              </a:rPr>
              <a:t>Dat zegt NIETS over de motivatie van leerlingen voor het vak Nederlands, maar het zegt vooral iets over het examen DE NORMERING zelf</a:t>
            </a:r>
            <a:r>
              <a:rPr lang="nl-NL" sz="2400" dirty="0"/>
              <a:t>.</a:t>
            </a:r>
          </a:p>
          <a:p>
            <a:endParaRPr lang="nl-NL" dirty="0"/>
          </a:p>
          <a:p>
            <a:pPr marL="0" indent="0">
              <a:buNone/>
            </a:pPr>
            <a:endParaRPr lang="nl-NL" dirty="0"/>
          </a:p>
        </p:txBody>
      </p:sp>
    </p:spTree>
    <p:extLst>
      <p:ext uri="{BB962C8B-B14F-4D97-AF65-F5344CB8AC3E}">
        <p14:creationId xmlns:p14="http://schemas.microsoft.com/office/powerpoint/2010/main" val="340391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8B32A2F-D055-F791-5530-A9A59390F255}"/>
              </a:ext>
            </a:extLst>
          </p:cNvPr>
          <p:cNvSpPr>
            <a:spLocks noGrp="1"/>
          </p:cNvSpPr>
          <p:nvPr>
            <p:ph type="title"/>
          </p:nvPr>
        </p:nvSpPr>
        <p:spPr>
          <a:xfrm>
            <a:off x="1097280" y="286603"/>
            <a:ext cx="10058400" cy="1321480"/>
          </a:xfrm>
        </p:spPr>
        <p:txBody>
          <a:bodyPr>
            <a:normAutofit fontScale="90000"/>
          </a:bodyPr>
          <a:lstStyle/>
          <a:p>
            <a:r>
              <a:rPr lang="nl-NL" sz="2700" dirty="0"/>
              <a:t>Kijk even naar 2017. Frans Havo kreeg een heel strafpunt want      N-term 0 (1 is neutraal) Die 5.9 was ongecorrigeerd een 6.9… </a:t>
            </a:r>
            <a:br>
              <a:rPr lang="nl-NL" sz="2700" dirty="0"/>
            </a:br>
            <a:r>
              <a:rPr lang="nl-NL" sz="2700" dirty="0"/>
              <a:t>38% kreeg een onvoldoende. Het examen was te goed gemaakt</a:t>
            </a:r>
            <a:r>
              <a:rPr lang="nl-NL" dirty="0"/>
              <a:t>.</a:t>
            </a:r>
          </a:p>
        </p:txBody>
      </p:sp>
      <p:pic>
        <p:nvPicPr>
          <p:cNvPr id="4" name="Tijdelijke aanduiding voor inhoud 3">
            <a:extLst>
              <a:ext uri="{FF2B5EF4-FFF2-40B4-BE49-F238E27FC236}">
                <a16:creationId xmlns="" xmlns:a16="http://schemas.microsoft.com/office/drawing/2014/main" id="{13AE437D-A85B-372D-5A2C-5B73EC0223E9}"/>
              </a:ext>
            </a:extLst>
          </p:cNvPr>
          <p:cNvPicPr>
            <a:picLocks noGrp="1" noChangeAspect="1"/>
          </p:cNvPicPr>
          <p:nvPr>
            <p:ph idx="1"/>
          </p:nvPr>
        </p:nvPicPr>
        <p:blipFill>
          <a:blip r:embed="rId2"/>
          <a:stretch>
            <a:fillRect/>
          </a:stretch>
        </p:blipFill>
        <p:spPr>
          <a:xfrm>
            <a:off x="3492062" y="1842292"/>
            <a:ext cx="5328745" cy="4026696"/>
          </a:xfrm>
          <a:prstGeom prst="rect">
            <a:avLst/>
          </a:prstGeom>
        </p:spPr>
      </p:pic>
    </p:spTree>
    <p:extLst>
      <p:ext uri="{BB962C8B-B14F-4D97-AF65-F5344CB8AC3E}">
        <p14:creationId xmlns:p14="http://schemas.microsoft.com/office/powerpoint/2010/main" val="166885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FA52C3D-B933-6902-BECE-5769DA6FC32A}"/>
              </a:ext>
            </a:extLst>
          </p:cNvPr>
          <p:cNvSpPr>
            <a:spLocks noGrp="1"/>
          </p:cNvSpPr>
          <p:nvPr>
            <p:ph type="title"/>
          </p:nvPr>
        </p:nvSpPr>
        <p:spPr>
          <a:xfrm>
            <a:off x="1097280" y="78828"/>
            <a:ext cx="10058400" cy="1852447"/>
          </a:xfrm>
        </p:spPr>
        <p:txBody>
          <a:bodyPr>
            <a:normAutofit/>
          </a:bodyPr>
          <a:lstStyle/>
          <a:p>
            <a:r>
              <a:rPr lang="nl-NL" sz="2700" dirty="0"/>
              <a:t>Bij Havo Engels dat jaar was er niks aan de hand. </a:t>
            </a:r>
            <a:br>
              <a:rPr lang="nl-NL" sz="2700" dirty="0"/>
            </a:br>
            <a:r>
              <a:rPr lang="nl-NL" sz="2700" dirty="0"/>
              <a:t>Iedere leerling kreeg 0.4 bonuspunt zodat het gemiddelde op een 6.9 kwam, slecht 15% was onvoldoende. </a:t>
            </a:r>
            <a:br>
              <a:rPr lang="nl-NL" sz="2700" dirty="0"/>
            </a:br>
            <a:r>
              <a:rPr lang="nl-NL" sz="2700" dirty="0"/>
              <a:t>Frans Havo was anders eigenlijk ook een 6.9 geweest</a:t>
            </a:r>
            <a:r>
              <a:rPr lang="nl-NL" dirty="0"/>
              <a:t>.</a:t>
            </a:r>
          </a:p>
        </p:txBody>
      </p:sp>
      <p:pic>
        <p:nvPicPr>
          <p:cNvPr id="4" name="Tijdelijke aanduiding voor inhoud 3">
            <a:extLst>
              <a:ext uri="{FF2B5EF4-FFF2-40B4-BE49-F238E27FC236}">
                <a16:creationId xmlns="" xmlns:a16="http://schemas.microsoft.com/office/drawing/2014/main" id="{206398D1-9915-DE05-CC77-CA7D8C260715}"/>
              </a:ext>
            </a:extLst>
          </p:cNvPr>
          <p:cNvPicPr>
            <a:picLocks noGrp="1" noChangeAspect="1"/>
          </p:cNvPicPr>
          <p:nvPr>
            <p:ph idx="1"/>
          </p:nvPr>
        </p:nvPicPr>
        <p:blipFill>
          <a:blip r:embed="rId2"/>
          <a:stretch>
            <a:fillRect/>
          </a:stretch>
        </p:blipFill>
        <p:spPr>
          <a:xfrm>
            <a:off x="3773798" y="2108200"/>
            <a:ext cx="4704730" cy="3760788"/>
          </a:xfrm>
          <a:prstGeom prst="rect">
            <a:avLst/>
          </a:prstGeom>
        </p:spPr>
      </p:pic>
    </p:spTree>
    <p:extLst>
      <p:ext uri="{BB962C8B-B14F-4D97-AF65-F5344CB8AC3E}">
        <p14:creationId xmlns:p14="http://schemas.microsoft.com/office/powerpoint/2010/main" val="74454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25405BC-3549-9071-17A6-1037457367AA}"/>
              </a:ext>
            </a:extLst>
          </p:cNvPr>
          <p:cNvSpPr>
            <a:spLocks noGrp="1"/>
          </p:cNvSpPr>
          <p:nvPr>
            <p:ph type="title"/>
          </p:nvPr>
        </p:nvSpPr>
        <p:spPr>
          <a:xfrm>
            <a:off x="763480" y="286603"/>
            <a:ext cx="10972800" cy="672185"/>
          </a:xfrm>
        </p:spPr>
        <p:txBody>
          <a:bodyPr>
            <a:normAutofit/>
          </a:bodyPr>
          <a:lstStyle/>
          <a:p>
            <a:r>
              <a:rPr lang="en-US" sz="3200" dirty="0" err="1"/>
              <a:t>Keurige</a:t>
            </a:r>
            <a:r>
              <a:rPr lang="en-US" sz="3200" dirty="0"/>
              <a:t> </a:t>
            </a:r>
            <a:r>
              <a:rPr lang="en-US" sz="3200" dirty="0" err="1"/>
              <a:t>rechte</a:t>
            </a:r>
            <a:r>
              <a:rPr lang="en-US" sz="3200" dirty="0"/>
              <a:t> </a:t>
            </a:r>
            <a:r>
              <a:rPr lang="en-US" sz="3200" dirty="0" err="1"/>
              <a:t>lijntjes</a:t>
            </a:r>
            <a:r>
              <a:rPr lang="en-US" sz="3200" dirty="0"/>
              <a:t>. Engels àltijd </a:t>
            </a:r>
            <a:r>
              <a:rPr lang="en-US" sz="3200" dirty="0" err="1"/>
              <a:t>een</a:t>
            </a:r>
            <a:r>
              <a:rPr lang="en-US" sz="3200" dirty="0"/>
              <a:t> 7, de rest </a:t>
            </a:r>
            <a:r>
              <a:rPr lang="en-US" sz="3200" dirty="0" err="1"/>
              <a:t>een</a:t>
            </a:r>
            <a:r>
              <a:rPr lang="en-US" sz="3200" dirty="0"/>
              <a:t> 6</a:t>
            </a:r>
            <a:endParaRPr lang="fr-FR" sz="3200" dirty="0"/>
          </a:p>
        </p:txBody>
      </p:sp>
      <p:graphicFrame>
        <p:nvGraphicFramePr>
          <p:cNvPr id="4" name="Tijdelijke aanduiding voor inhoud 3">
            <a:extLst>
              <a:ext uri="{FF2B5EF4-FFF2-40B4-BE49-F238E27FC236}">
                <a16:creationId xmlns="" xmlns:a16="http://schemas.microsoft.com/office/drawing/2014/main" id="{2A1EC21C-270A-6A01-5F4C-7737B2D536BD}"/>
              </a:ext>
            </a:extLst>
          </p:cNvPr>
          <p:cNvGraphicFramePr>
            <a:graphicFrameLocks noGrp="1"/>
          </p:cNvGraphicFramePr>
          <p:nvPr>
            <p:ph idx="1"/>
            <p:extLst>
              <p:ext uri="{D42A27DB-BD31-4B8C-83A1-F6EECF244321}">
                <p14:modId xmlns:p14="http://schemas.microsoft.com/office/powerpoint/2010/main" val="1848308737"/>
              </p:ext>
            </p:extLst>
          </p:nvPr>
        </p:nvGraphicFramePr>
        <p:xfrm>
          <a:off x="852256" y="1233996"/>
          <a:ext cx="11066587" cy="4802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099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F715A0C-E168-7104-2EC0-83C4D6E48756}"/>
              </a:ext>
            </a:extLst>
          </p:cNvPr>
          <p:cNvSpPr>
            <a:spLocks noGrp="1"/>
          </p:cNvSpPr>
          <p:nvPr>
            <p:ph type="title"/>
          </p:nvPr>
        </p:nvSpPr>
        <p:spPr/>
        <p:txBody>
          <a:bodyPr/>
          <a:lstStyle/>
          <a:p>
            <a:r>
              <a:rPr lang="en-US" dirty="0"/>
              <a:t>En zo krijg je dan die </a:t>
            </a:r>
            <a:r>
              <a:rPr lang="en-US" dirty="0" err="1"/>
              <a:t>nette</a:t>
            </a:r>
            <a:r>
              <a:rPr lang="en-US" dirty="0"/>
              <a:t> </a:t>
            </a:r>
            <a:r>
              <a:rPr lang="en-US" dirty="0" err="1"/>
              <a:t>lijntjes</a:t>
            </a:r>
            <a:endParaRPr lang="fr-FR" dirty="0"/>
          </a:p>
        </p:txBody>
      </p:sp>
      <p:graphicFrame>
        <p:nvGraphicFramePr>
          <p:cNvPr id="4" name="Tijdelijke aanduiding voor inhoud 3">
            <a:extLst>
              <a:ext uri="{FF2B5EF4-FFF2-40B4-BE49-F238E27FC236}">
                <a16:creationId xmlns="" xmlns:a16="http://schemas.microsoft.com/office/drawing/2014/main" id="{315D166B-BB47-5C42-86DC-466FB7DAEACE}"/>
              </a:ext>
            </a:extLst>
          </p:cNvPr>
          <p:cNvGraphicFramePr>
            <a:graphicFrameLocks noGrp="1"/>
          </p:cNvGraphicFramePr>
          <p:nvPr>
            <p:ph idx="1"/>
            <p:extLst>
              <p:ext uri="{D42A27DB-BD31-4B8C-83A1-F6EECF244321}">
                <p14:modId xmlns:p14="http://schemas.microsoft.com/office/powerpoint/2010/main" val="1572866175"/>
              </p:ext>
            </p:extLst>
          </p:nvPr>
        </p:nvGraphicFramePr>
        <p:xfrm>
          <a:off x="1096962" y="1892808"/>
          <a:ext cx="10305606" cy="4462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841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3B33C21-1872-D3B9-D47F-F034A6F9D3E2}"/>
              </a:ext>
            </a:extLst>
          </p:cNvPr>
          <p:cNvSpPr>
            <a:spLocks noGrp="1"/>
          </p:cNvSpPr>
          <p:nvPr>
            <p:ph type="title"/>
          </p:nvPr>
        </p:nvSpPr>
        <p:spPr>
          <a:xfrm>
            <a:off x="1097280" y="286603"/>
            <a:ext cx="10058400" cy="938515"/>
          </a:xfrm>
        </p:spPr>
        <p:txBody>
          <a:bodyPr>
            <a:normAutofit/>
          </a:bodyPr>
          <a:lstStyle/>
          <a:p>
            <a:r>
              <a:rPr lang="nl-NL" sz="2800" dirty="0"/>
              <a:t>Frans en Duits trekken ze nu gelijk maar dat zijn ze niet… (Bron Levende </a:t>
            </a:r>
            <a:r>
              <a:rPr lang="nl-NL" sz="2800" dirty="0" err="1"/>
              <a:t>Talen’s</a:t>
            </a:r>
            <a:r>
              <a:rPr lang="nl-NL" sz="2800" dirty="0"/>
              <a:t> eigen Frank </a:t>
            </a:r>
            <a:r>
              <a:rPr lang="nl-NL" sz="2800" dirty="0" err="1"/>
              <a:t>Claessen</a:t>
            </a:r>
            <a:r>
              <a:rPr lang="nl-NL" sz="2800" dirty="0"/>
              <a:t>)</a:t>
            </a:r>
          </a:p>
        </p:txBody>
      </p:sp>
      <p:pic>
        <p:nvPicPr>
          <p:cNvPr id="5" name="Tijdelijke aanduiding voor inhoud 4">
            <a:extLst>
              <a:ext uri="{FF2B5EF4-FFF2-40B4-BE49-F238E27FC236}">
                <a16:creationId xmlns="" xmlns:a16="http://schemas.microsoft.com/office/drawing/2014/main" id="{C670848D-1968-9129-8F48-3554C2B91EDB}"/>
              </a:ext>
            </a:extLst>
          </p:cNvPr>
          <p:cNvPicPr>
            <a:picLocks noGrp="1" noChangeAspect="1"/>
          </p:cNvPicPr>
          <p:nvPr>
            <p:ph idx="1"/>
          </p:nvPr>
        </p:nvPicPr>
        <p:blipFill>
          <a:blip r:embed="rId2"/>
          <a:stretch>
            <a:fillRect/>
          </a:stretch>
        </p:blipFill>
        <p:spPr>
          <a:xfrm>
            <a:off x="2219417" y="1225119"/>
            <a:ext cx="8200689" cy="4794790"/>
          </a:xfrm>
        </p:spPr>
      </p:pic>
    </p:spTree>
    <p:extLst>
      <p:ext uri="{BB962C8B-B14F-4D97-AF65-F5344CB8AC3E}">
        <p14:creationId xmlns:p14="http://schemas.microsoft.com/office/powerpoint/2010/main" val="370700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 xmlns:a16="http://schemas.microsoft.com/office/drawing/2014/main" id="{18F8CD4E-6637-E8EA-956C-D1775B0BCD5D}"/>
              </a:ext>
            </a:extLst>
          </p:cNvPr>
          <p:cNvSpPr txBox="1"/>
          <p:nvPr/>
        </p:nvSpPr>
        <p:spPr>
          <a:xfrm>
            <a:off x="1718441" y="335846"/>
            <a:ext cx="7427530" cy="5078313"/>
          </a:xfrm>
          <a:prstGeom prst="rect">
            <a:avLst/>
          </a:prstGeom>
          <a:noFill/>
        </p:spPr>
        <p:txBody>
          <a:bodyPr wrap="square">
            <a:spAutoFit/>
          </a:bodyPr>
          <a:lstStyle/>
          <a:p>
            <a:r>
              <a:rPr lang="nl-NL" sz="1800" kern="100" dirty="0">
                <a:effectLst/>
                <a:latin typeface="Bookman Old Style" panose="02050604050505020204" pitchFamily="18" charset="0"/>
                <a:ea typeface="Calibri" panose="020F0502020204030204" pitchFamily="34" charset="0"/>
                <a:cs typeface="Times New Roman" panose="02020603050405020304" pitchFamily="18" charset="0"/>
              </a:rPr>
              <a:t>Bij </a:t>
            </a:r>
            <a:r>
              <a:rPr lang="nl-NL" sz="1800" kern="100" dirty="0" err="1">
                <a:effectLst/>
                <a:latin typeface="Bookman Old Style" panose="02050604050505020204" pitchFamily="18" charset="0"/>
                <a:ea typeface="Calibri" panose="020F0502020204030204" pitchFamily="34" charset="0"/>
                <a:cs typeface="Times New Roman" panose="02020603050405020304" pitchFamily="18" charset="0"/>
              </a:rPr>
              <a:t>ResearchEd</a:t>
            </a:r>
            <a:r>
              <a:rPr lang="nl-NL" sz="1800" kern="100" dirty="0">
                <a:effectLst/>
                <a:latin typeface="Bookman Old Style" panose="02050604050505020204" pitchFamily="18" charset="0"/>
                <a:ea typeface="Calibri" panose="020F0502020204030204" pitchFamily="34" charset="0"/>
                <a:cs typeface="Times New Roman" panose="02020603050405020304" pitchFamily="18" charset="0"/>
              </a:rPr>
              <a:t> mocht ik een presentatie houden over de totstandkoming van de examencijfers bij de Moderne Vreemde Talen. Toen vorige week het McKinsey rapport las verbaasde ik me er over dat zij bij hun onderzoek de Kernvakregeling niet betrokken hebben, ik heb dat meegenomen in mijn PowerPoint. </a:t>
            </a:r>
          </a:p>
          <a:p>
            <a:endParaRPr lang="nl-NL" sz="1800" kern="100" dirty="0">
              <a:effectLst/>
              <a:latin typeface="Bookman Old Style" panose="02050604050505020204" pitchFamily="18" charset="0"/>
              <a:ea typeface="Calibri" panose="020F0502020204030204" pitchFamily="34" charset="0"/>
              <a:cs typeface="Times New Roman" panose="02020603050405020304" pitchFamily="18" charset="0"/>
            </a:endParaRPr>
          </a:p>
          <a:p>
            <a:r>
              <a:rPr lang="nl-NL" sz="1800" kern="100" dirty="0">
                <a:effectLst/>
                <a:latin typeface="Bookman Old Style" panose="02050604050505020204" pitchFamily="18" charset="0"/>
                <a:ea typeface="Calibri" panose="020F0502020204030204" pitchFamily="34" charset="0"/>
                <a:cs typeface="Times New Roman" panose="02020603050405020304" pitchFamily="18" charset="0"/>
              </a:rPr>
              <a:t>Dit is dus alleen interessant als je je druk maakt over de examens, als je baalt van de ellende van de kernvakregeling en als je niet wilt dat een luistertoets Frans lage cijfers dupeert en een luistertoets Engels juist die lage cijfers plat knuffelt. </a:t>
            </a:r>
          </a:p>
          <a:p>
            <a:r>
              <a:rPr lang="nl-NL" sz="1800" kern="100" dirty="0">
                <a:effectLst/>
                <a:latin typeface="Bookman Old Style" panose="02050604050505020204" pitchFamily="18" charset="0"/>
                <a:ea typeface="Calibri" panose="020F0502020204030204" pitchFamily="34" charset="0"/>
                <a:cs typeface="Times New Roman" panose="02020603050405020304" pitchFamily="18" charset="0"/>
              </a:rPr>
              <a:t> </a:t>
            </a:r>
          </a:p>
          <a:p>
            <a:r>
              <a:rPr lang="nl-NL" sz="1800" kern="100" dirty="0">
                <a:effectLst/>
                <a:latin typeface="Bookman Old Style" panose="02050604050505020204" pitchFamily="18" charset="0"/>
                <a:ea typeface="Calibri" panose="020F0502020204030204" pitchFamily="34" charset="0"/>
                <a:cs typeface="Times New Roman" panose="02020603050405020304" pitchFamily="18" charset="0"/>
              </a:rPr>
              <a:t>Het is gortdroge materie en stervensaai, ik kan fouten hebben gemaakt, ontzettende alfa die ik ben, maar in grote lijnen klopt wat er staat. Pak een fijne stoel, zet een kopje thee, doe of het een Filmhuisfilm is waar je eigenlijk geen zin in hebt en verbaas je. Het heeft geen zin om je er erg druk over te maken want Cito en CvTE hebben een monopolie en te weinig geld om het beter te doen, het is wat het is. Maar goed is het niet.</a:t>
            </a:r>
          </a:p>
        </p:txBody>
      </p:sp>
    </p:spTree>
    <p:extLst>
      <p:ext uri="{BB962C8B-B14F-4D97-AF65-F5344CB8AC3E}">
        <p14:creationId xmlns:p14="http://schemas.microsoft.com/office/powerpoint/2010/main" val="2079657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F7DF80F-5C3B-A9D3-8AB6-C2CAB62142F2}"/>
              </a:ext>
            </a:extLst>
          </p:cNvPr>
          <p:cNvSpPr>
            <a:spLocks noGrp="1"/>
          </p:cNvSpPr>
          <p:nvPr>
            <p:ph type="title"/>
          </p:nvPr>
        </p:nvSpPr>
        <p:spPr>
          <a:xfrm>
            <a:off x="1097280" y="286603"/>
            <a:ext cx="10058400" cy="3315818"/>
          </a:xfrm>
        </p:spPr>
        <p:txBody>
          <a:bodyPr>
            <a:noAutofit/>
          </a:bodyPr>
          <a:lstStyle/>
          <a:p>
            <a:r>
              <a:rPr lang="nl-NL" sz="2000" dirty="0"/>
              <a:t>Er is een breder probleem en dat is de algemene kwaliteit van de eindexamens bij de talen. Al in 2017 schreef Michel Pijpers </a:t>
            </a:r>
            <a:r>
              <a:rPr lang="nl-NL" sz="2000" dirty="0">
                <a:hlinkClick r:id="rId2"/>
              </a:rPr>
              <a:t>http://www.deleraar.nl/blogpagina/het-begon-zo-onschuldig</a:t>
            </a:r>
            <a:r>
              <a:rPr lang="nl-NL" sz="2000" dirty="0"/>
              <a:t/>
            </a:r>
            <a:br>
              <a:rPr lang="nl-NL" sz="2000" dirty="0"/>
            </a:br>
            <a:r>
              <a:rPr lang="nl-NL" sz="2000" dirty="0">
                <a:effectLst/>
              </a:rPr>
              <a:t>“De </a:t>
            </a:r>
            <a:r>
              <a:rPr lang="nl-NL" sz="2000" i="1" dirty="0">
                <a:effectLst/>
              </a:rPr>
              <a:t>Rit </a:t>
            </a:r>
            <a:r>
              <a:rPr lang="nl-NL" sz="2000" dirty="0">
                <a:effectLst/>
              </a:rPr>
              <a:t>geeft aan hoe goed een vraag het verschil aangeeft tussen ‘goede’ en ‘slechte’ kandidaten. Eenvoudig gezegd gaat het bij de </a:t>
            </a:r>
            <a:r>
              <a:rPr lang="nl-NL" sz="2000" i="1" dirty="0">
                <a:effectLst/>
              </a:rPr>
              <a:t>Rit-waarde</a:t>
            </a:r>
            <a:r>
              <a:rPr lang="nl-NL" sz="2000" dirty="0">
                <a:effectLst/>
              </a:rPr>
              <a:t> om de vraag of de kandidaten met een hoge score voor de toets als geheel ook de moeilijke vragen beter gemaakt hebben dan de kandidaten met een lage score. Als vooral zwakke leerlingen een ‘moeilijke’ opgave goed doen, mag je twijfelen over de betrouwbaarheid van de vraag (Goosen, 2015). En gelukkig biedt ook hier de site van Cito zelf uitkomst. In Toets- en itemanalyse met TIA (</a:t>
            </a:r>
            <a:r>
              <a:rPr lang="nl-NL" sz="2000" dirty="0" err="1">
                <a:effectLst/>
              </a:rPr>
              <a:t>Goldebeld</a:t>
            </a:r>
            <a:r>
              <a:rPr lang="nl-NL" sz="2000" dirty="0">
                <a:effectLst/>
              </a:rPr>
              <a:t>, 1992) noteert P. </a:t>
            </a:r>
            <a:r>
              <a:rPr lang="nl-NL" sz="2000" dirty="0" err="1">
                <a:effectLst/>
              </a:rPr>
              <a:t>Goldebeld</a:t>
            </a:r>
            <a:r>
              <a:rPr lang="nl-NL" sz="2000" dirty="0">
                <a:effectLst/>
              </a:rPr>
              <a:t> op pagina 49 het volgende schema:</a:t>
            </a:r>
            <a:br>
              <a:rPr lang="nl-NL" sz="2000" dirty="0">
                <a:effectLst/>
              </a:rPr>
            </a:br>
            <a:endParaRPr lang="nl-NL" sz="2000" dirty="0"/>
          </a:p>
        </p:txBody>
      </p:sp>
      <p:pic>
        <p:nvPicPr>
          <p:cNvPr id="4" name="Tijdelijke aanduiding voor inhoud 3">
            <a:extLst>
              <a:ext uri="{FF2B5EF4-FFF2-40B4-BE49-F238E27FC236}">
                <a16:creationId xmlns="" xmlns:a16="http://schemas.microsoft.com/office/drawing/2014/main" id="{997352B7-97D1-9636-8EFE-268A91FC1C88}"/>
              </a:ext>
            </a:extLst>
          </p:cNvPr>
          <p:cNvPicPr>
            <a:picLocks noGrp="1" noChangeAspect="1"/>
          </p:cNvPicPr>
          <p:nvPr>
            <p:ph idx="1"/>
          </p:nvPr>
        </p:nvPicPr>
        <p:blipFill>
          <a:blip r:embed="rId3"/>
          <a:stretch>
            <a:fillRect/>
          </a:stretch>
        </p:blipFill>
        <p:spPr>
          <a:xfrm>
            <a:off x="2886672" y="3287111"/>
            <a:ext cx="5357555" cy="2956034"/>
          </a:xfrm>
          <a:prstGeom prst="rect">
            <a:avLst/>
          </a:prstGeom>
        </p:spPr>
      </p:pic>
    </p:spTree>
    <p:extLst>
      <p:ext uri="{BB962C8B-B14F-4D97-AF65-F5344CB8AC3E}">
        <p14:creationId xmlns:p14="http://schemas.microsoft.com/office/powerpoint/2010/main" val="1009683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B22A26C8-C688-05EF-D906-67620A5910CD}"/>
              </a:ext>
            </a:extLst>
          </p:cNvPr>
          <p:cNvSpPr>
            <a:spLocks noGrp="1"/>
          </p:cNvSpPr>
          <p:nvPr>
            <p:ph idx="1"/>
          </p:nvPr>
        </p:nvSpPr>
        <p:spPr>
          <a:xfrm>
            <a:off x="1097279" y="346229"/>
            <a:ext cx="10061951" cy="5779363"/>
          </a:xfrm>
        </p:spPr>
        <p:txBody>
          <a:bodyPr>
            <a:normAutofit/>
          </a:bodyPr>
          <a:lstStyle/>
          <a:p>
            <a:r>
              <a:rPr lang="nl-NL" dirty="0">
                <a:effectLst/>
                <a:latin typeface="Times New Roman" panose="02020603050405020304" pitchFamily="18" charset="0"/>
              </a:rPr>
              <a:t>6.2 Normen voor Rit-waarden </a:t>
            </a:r>
            <a:r>
              <a:rPr lang="nl-NL" dirty="0"/>
              <a:t/>
            </a:r>
            <a:br>
              <a:rPr lang="nl-NL" dirty="0"/>
            </a:br>
            <a:r>
              <a:rPr lang="nl-NL" dirty="0">
                <a:effectLst/>
                <a:latin typeface="Times New Roman" panose="02020603050405020304" pitchFamily="18" charset="0"/>
              </a:rPr>
              <a:t>Absolute normen voor Rit-waarden zal men in de literatuur niet gauw aantreffen. Zoals bekend kan een Rit-waarde variëren tussen -1 en +1 waarbij we in de psychometrie streven naar een zo hoog mogelijke Rit, Ebel en </a:t>
            </a:r>
            <a:r>
              <a:rPr lang="nl-NL" dirty="0" err="1">
                <a:effectLst/>
                <a:latin typeface="Times New Roman" panose="02020603050405020304" pitchFamily="18" charset="0"/>
              </a:rPr>
              <a:t>Frisbie</a:t>
            </a:r>
            <a:r>
              <a:rPr lang="nl-NL" dirty="0">
                <a:effectLst/>
                <a:latin typeface="Times New Roman" panose="02020603050405020304" pitchFamily="18" charset="0"/>
              </a:rPr>
              <a:t> (1986) hebben wel een beoordeling opgesteld voor de Rit-waarden. </a:t>
            </a:r>
          </a:p>
          <a:p>
            <a:endParaRPr lang="nl-NL" sz="2800" dirty="0">
              <a:effectLst/>
              <a:latin typeface="Times New Roman" panose="02020603050405020304" pitchFamily="18" charset="0"/>
            </a:endParaRPr>
          </a:p>
          <a:p>
            <a:r>
              <a:rPr lang="nl-NL" sz="2800" dirty="0">
                <a:effectLst/>
                <a:latin typeface="Times New Roman" panose="02020603050405020304" pitchFamily="18" charset="0"/>
              </a:rPr>
              <a:t>Tabel 2. Normen voor –waarden -waarde itembeoordeling</a:t>
            </a:r>
            <a:r>
              <a:rPr lang="nl-NL" sz="2800" dirty="0"/>
              <a:t/>
            </a:r>
            <a:br>
              <a:rPr lang="nl-NL" sz="2800" dirty="0"/>
            </a:br>
            <a:r>
              <a:rPr lang="nl-NL" sz="2800" dirty="0">
                <a:effectLst/>
                <a:latin typeface="Times New Roman" panose="02020603050405020304" pitchFamily="18" charset="0"/>
              </a:rPr>
              <a:t>0.40 en hoger 		zeer goed</a:t>
            </a:r>
            <a:r>
              <a:rPr lang="nl-NL" sz="2800" dirty="0"/>
              <a:t/>
            </a:r>
            <a:br>
              <a:rPr lang="nl-NL" sz="2800" dirty="0"/>
            </a:br>
            <a:r>
              <a:rPr lang="nl-NL" sz="2800" dirty="0">
                <a:effectLst/>
                <a:latin typeface="Times New Roman" panose="02020603050405020304" pitchFamily="18" charset="0"/>
              </a:rPr>
              <a:t>0.30 - 0.39 			goed</a:t>
            </a:r>
            <a:r>
              <a:rPr lang="nl-NL" sz="2800" dirty="0"/>
              <a:t/>
            </a:r>
            <a:br>
              <a:rPr lang="nl-NL" sz="2800" dirty="0"/>
            </a:br>
            <a:r>
              <a:rPr lang="nl-NL" sz="2800" dirty="0">
                <a:effectLst/>
                <a:latin typeface="Times New Roman" panose="02020603050405020304" pitchFamily="18" charset="0"/>
              </a:rPr>
              <a:t>0.20 - 0.29 			twijfelgeval</a:t>
            </a:r>
            <a:r>
              <a:rPr lang="nl-NL" sz="2800" dirty="0"/>
              <a:t/>
            </a:r>
            <a:br>
              <a:rPr lang="nl-NL" sz="2800" dirty="0"/>
            </a:br>
            <a:r>
              <a:rPr lang="nl-NL" sz="2800" dirty="0">
                <a:effectLst/>
                <a:latin typeface="Times New Roman" panose="02020603050405020304" pitchFamily="18" charset="0"/>
              </a:rPr>
              <a:t>0.19 en lager 		slecht</a:t>
            </a:r>
          </a:p>
          <a:p>
            <a:r>
              <a:rPr lang="nl-NL" dirty="0">
                <a:effectLst/>
                <a:latin typeface="Times New Roman" panose="02020603050405020304" pitchFamily="18" charset="0"/>
              </a:rPr>
              <a:t>Omdat de grootte van de afhankelijk is van het aantal items in een toets moet men strikt genomen bovenstaande normen alleen hanteren bij die gecorrigeerd zijn voor toets lengte. </a:t>
            </a:r>
            <a:endParaRPr lang="nl-NL" dirty="0"/>
          </a:p>
        </p:txBody>
      </p:sp>
    </p:spTree>
    <p:extLst>
      <p:ext uri="{BB962C8B-B14F-4D97-AF65-F5344CB8AC3E}">
        <p14:creationId xmlns:p14="http://schemas.microsoft.com/office/powerpoint/2010/main" val="87405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438E151-732B-12E2-3208-CEBAA2A8DFEC}"/>
              </a:ext>
            </a:extLst>
          </p:cNvPr>
          <p:cNvSpPr>
            <a:spLocks noGrp="1"/>
          </p:cNvSpPr>
          <p:nvPr>
            <p:ph type="title"/>
          </p:nvPr>
        </p:nvSpPr>
        <p:spPr>
          <a:xfrm>
            <a:off x="1251750" y="286603"/>
            <a:ext cx="9903929" cy="414733"/>
          </a:xfrm>
        </p:spPr>
        <p:txBody>
          <a:bodyPr>
            <a:normAutofit fontScale="90000"/>
          </a:bodyPr>
          <a:lstStyle/>
          <a:p>
            <a:pPr algn="ctr"/>
            <a:r>
              <a:rPr lang="nl-NL" sz="2400" dirty="0"/>
              <a:t>Gemiddelde RIT-waarden, tabel 4, het hangt tussen matig tot goed</a:t>
            </a:r>
          </a:p>
        </p:txBody>
      </p:sp>
      <p:pic>
        <p:nvPicPr>
          <p:cNvPr id="9" name="Tijdelijke aanduiding voor inhoud 8">
            <a:extLst>
              <a:ext uri="{FF2B5EF4-FFF2-40B4-BE49-F238E27FC236}">
                <a16:creationId xmlns="" xmlns:a16="http://schemas.microsoft.com/office/drawing/2014/main" id="{A98BEE54-16D3-81EA-C8EC-3038152EF031}"/>
              </a:ext>
            </a:extLst>
          </p:cNvPr>
          <p:cNvPicPr>
            <a:picLocks noGrp="1" noChangeAspect="1"/>
          </p:cNvPicPr>
          <p:nvPr>
            <p:ph idx="1"/>
          </p:nvPr>
        </p:nvPicPr>
        <p:blipFill>
          <a:blip r:embed="rId2"/>
          <a:stretch>
            <a:fillRect/>
          </a:stretch>
        </p:blipFill>
        <p:spPr>
          <a:xfrm>
            <a:off x="2304658" y="701336"/>
            <a:ext cx="6990263" cy="5311490"/>
          </a:xfrm>
          <a:prstGeom prst="rect">
            <a:avLst/>
          </a:prstGeom>
        </p:spPr>
      </p:pic>
    </p:spTree>
    <p:extLst>
      <p:ext uri="{BB962C8B-B14F-4D97-AF65-F5344CB8AC3E}">
        <p14:creationId xmlns:p14="http://schemas.microsoft.com/office/powerpoint/2010/main" val="1583192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48B8010-8E96-D6B4-F7BA-E9D6F8AE6D97}"/>
              </a:ext>
            </a:extLst>
          </p:cNvPr>
          <p:cNvSpPr>
            <a:spLocks noGrp="1"/>
          </p:cNvSpPr>
          <p:nvPr>
            <p:ph type="title"/>
          </p:nvPr>
        </p:nvSpPr>
        <p:spPr/>
        <p:txBody>
          <a:bodyPr>
            <a:normAutofit/>
          </a:bodyPr>
          <a:lstStyle/>
          <a:p>
            <a:r>
              <a:rPr lang="nl-NL" sz="2400" dirty="0"/>
              <a:t>“Het discriminerend vermogen van een item geeft de mate aan waarin op grond van de scores op dat item hoog- en laag scorende leerlingen (op de hele toets) onderscheiden kunnen worden</a:t>
            </a:r>
          </a:p>
        </p:txBody>
      </p:sp>
      <p:sp>
        <p:nvSpPr>
          <p:cNvPr id="3" name="Tijdelijke aanduiding voor inhoud 2">
            <a:extLst>
              <a:ext uri="{FF2B5EF4-FFF2-40B4-BE49-F238E27FC236}">
                <a16:creationId xmlns="" xmlns:a16="http://schemas.microsoft.com/office/drawing/2014/main" id="{1FF6B5D0-BFE5-FD44-ABA3-942C4DA5DAB5}"/>
              </a:ext>
            </a:extLst>
          </p:cNvPr>
          <p:cNvSpPr>
            <a:spLocks noGrp="1"/>
          </p:cNvSpPr>
          <p:nvPr>
            <p:ph idx="1"/>
          </p:nvPr>
        </p:nvSpPr>
        <p:spPr/>
        <p:txBody>
          <a:bodyPr>
            <a:normAutofit/>
          </a:bodyPr>
          <a:lstStyle/>
          <a:p>
            <a:r>
              <a:rPr lang="nl-NL" sz="2400" dirty="0">
                <a:effectLst/>
                <a:latin typeface="+mj-lt"/>
              </a:rPr>
              <a:t>De rit-waarde komt uit de statistiek en is vooral bedoeld ter ondersteuning bij het maken van toetsen. Op de website van Cito staat een tabel waarin betekenis wordt gegeven aan rit-waarden. Daar staat dat een rit-waarde van onder de 20 onvoldoende is. (…) In deze situatie lijkt het beter om de vragen met een rit-waarde van onder de 20 niet op te nemen in het examen.”</a:t>
            </a:r>
          </a:p>
          <a:p>
            <a:r>
              <a:rPr lang="nl-NL" sz="2400" dirty="0">
                <a:latin typeface="+mj-lt"/>
                <a:hlinkClick r:id="rId2"/>
              </a:rPr>
              <a:t>https://www.cito.nl/-/media/files/nieuws/vakinhoudelijke-publicaties/de_waarde_van_de_rit-waarde.pdf?la=nl-NL</a:t>
            </a:r>
            <a:endParaRPr lang="nl-NL" sz="2400" dirty="0">
              <a:latin typeface="+mj-lt"/>
            </a:endParaRPr>
          </a:p>
          <a:p>
            <a:endParaRPr lang="nl-NL" dirty="0"/>
          </a:p>
        </p:txBody>
      </p:sp>
    </p:spTree>
    <p:extLst>
      <p:ext uri="{BB962C8B-B14F-4D97-AF65-F5344CB8AC3E}">
        <p14:creationId xmlns:p14="http://schemas.microsoft.com/office/powerpoint/2010/main" val="3386362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690A8A0-2264-86DC-73EC-021C48FC5860}"/>
              </a:ext>
            </a:extLst>
          </p:cNvPr>
          <p:cNvSpPr>
            <a:spLocks noGrp="1"/>
          </p:cNvSpPr>
          <p:nvPr>
            <p:ph type="title"/>
          </p:nvPr>
        </p:nvSpPr>
        <p:spPr/>
        <p:txBody>
          <a:bodyPr>
            <a:normAutofit/>
          </a:bodyPr>
          <a:lstStyle/>
          <a:p>
            <a:r>
              <a:rPr lang="nl-NL" sz="2800" dirty="0"/>
              <a:t>Dit schreef Monique </a:t>
            </a:r>
            <a:r>
              <a:rPr lang="nl-NL" sz="2800" dirty="0" err="1"/>
              <a:t>Marreveld</a:t>
            </a:r>
            <a:r>
              <a:rPr lang="nl-NL" sz="2800" dirty="0"/>
              <a:t> op Didactief in 2014 al: </a:t>
            </a:r>
            <a:r>
              <a:rPr lang="nl-NL" sz="2800" b="1" dirty="0"/>
              <a:t>Cijfers op bestelling?</a:t>
            </a:r>
            <a:r>
              <a:rPr lang="nl-NL" sz="2800" dirty="0"/>
              <a:t/>
            </a:r>
            <a:br>
              <a:rPr lang="nl-NL" sz="2800" dirty="0"/>
            </a:br>
            <a:endParaRPr lang="nl-NL" sz="2800" dirty="0"/>
          </a:p>
        </p:txBody>
      </p:sp>
      <p:sp>
        <p:nvSpPr>
          <p:cNvPr id="3" name="Tijdelijke aanduiding voor inhoud 2">
            <a:extLst>
              <a:ext uri="{FF2B5EF4-FFF2-40B4-BE49-F238E27FC236}">
                <a16:creationId xmlns="" xmlns:a16="http://schemas.microsoft.com/office/drawing/2014/main" id="{166C803C-306D-ADAE-6B5F-EB05BDF97F81}"/>
              </a:ext>
            </a:extLst>
          </p:cNvPr>
          <p:cNvSpPr>
            <a:spLocks noGrp="1"/>
          </p:cNvSpPr>
          <p:nvPr>
            <p:ph idx="1"/>
          </p:nvPr>
        </p:nvSpPr>
        <p:spPr/>
        <p:txBody>
          <a:bodyPr>
            <a:normAutofit/>
          </a:bodyPr>
          <a:lstStyle/>
          <a:p>
            <a:r>
              <a:rPr lang="nl-NL" sz="2000" dirty="0">
                <a:latin typeface="+mj-lt"/>
              </a:rPr>
              <a:t>“Nieuw onderzoek naar de examencijfers op de kernvakken in 2013 en 2014 doet vermoeden dat de normering aangepast is. Is dat om beleidsmakers te plezieren?</a:t>
            </a:r>
          </a:p>
          <a:p>
            <a:r>
              <a:rPr lang="nl-NL" sz="2000" dirty="0">
                <a:latin typeface="+mj-lt"/>
              </a:rPr>
              <a:t>RTL Nieuws meldde half december nog – op basis van eigen onderzoek – dat middelbare scholieren in 2012 en 2013 beter scoorden op het centraal examen dan in 2011. Het College voor Toetsen en Examens had half juni de vlag al uitgestoken en gemeld dat vwo-</a:t>
            </a:r>
            <a:r>
              <a:rPr lang="nl-NL" sz="2000" dirty="0" err="1">
                <a:latin typeface="+mj-lt"/>
              </a:rPr>
              <a:t>ers</a:t>
            </a:r>
            <a:r>
              <a:rPr lang="nl-NL" sz="2000" dirty="0">
                <a:latin typeface="+mj-lt"/>
              </a:rPr>
              <a:t> voor de kernvakken Nederlands, Engels en wiskunde in 2014 zelfs iets beter scoorden dan de jaren hiervoor.</a:t>
            </a:r>
          </a:p>
          <a:p>
            <a:r>
              <a:rPr lang="nl-NL" sz="2000" dirty="0">
                <a:latin typeface="+mj-lt"/>
              </a:rPr>
              <a:t>(…) </a:t>
            </a:r>
            <a:r>
              <a:rPr lang="nl-NL" sz="2000" dirty="0">
                <a:latin typeface="+mj-lt"/>
                <a:hlinkClick r:id="rId2"/>
              </a:rPr>
              <a:t>https://didactiefonline.nl/artikel/cijfers-op-bestelling</a:t>
            </a:r>
            <a:endParaRPr lang="nl-NL" sz="2000" dirty="0">
              <a:latin typeface="+mj-lt"/>
            </a:endParaRPr>
          </a:p>
          <a:p>
            <a:endParaRPr lang="nl-NL" dirty="0"/>
          </a:p>
        </p:txBody>
      </p:sp>
    </p:spTree>
    <p:extLst>
      <p:ext uri="{BB962C8B-B14F-4D97-AF65-F5344CB8AC3E}">
        <p14:creationId xmlns:p14="http://schemas.microsoft.com/office/powerpoint/2010/main" val="22479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54AC84F-3E81-19FB-4243-365B16794441}"/>
              </a:ext>
            </a:extLst>
          </p:cNvPr>
          <p:cNvSpPr>
            <a:spLocks noGrp="1"/>
          </p:cNvSpPr>
          <p:nvPr>
            <p:ph type="title"/>
          </p:nvPr>
        </p:nvSpPr>
        <p:spPr/>
        <p:txBody>
          <a:bodyPr/>
          <a:lstStyle/>
          <a:p>
            <a:r>
              <a:rPr lang="nl-NL" dirty="0"/>
              <a:t>Gratis punten</a:t>
            </a:r>
          </a:p>
        </p:txBody>
      </p:sp>
      <p:sp>
        <p:nvSpPr>
          <p:cNvPr id="3" name="Tijdelijke aanduiding voor inhoud 2">
            <a:extLst>
              <a:ext uri="{FF2B5EF4-FFF2-40B4-BE49-F238E27FC236}">
                <a16:creationId xmlns="" xmlns:a16="http://schemas.microsoft.com/office/drawing/2014/main" id="{7E7813DE-3FB7-2025-FD9D-CEEDB9C1043B}"/>
              </a:ext>
            </a:extLst>
          </p:cNvPr>
          <p:cNvSpPr>
            <a:spLocks noGrp="1"/>
          </p:cNvSpPr>
          <p:nvPr>
            <p:ph idx="1"/>
          </p:nvPr>
        </p:nvSpPr>
        <p:spPr/>
        <p:txBody>
          <a:bodyPr>
            <a:noAutofit/>
          </a:bodyPr>
          <a:lstStyle/>
          <a:p>
            <a:r>
              <a:rPr lang="nl-NL" sz="2000" dirty="0">
                <a:latin typeface="+mj-lt"/>
              </a:rPr>
              <a:t>“Onderzoek van Michel Couzijn, docent aan de Universiteit van Amsterdam en het Pieter Nieuwland College, doet vermoeden dat er nog een andere verklaring is. Hij zette de N-termen (de correctie die het Cito toepast op een gemaakt examen) eens op rijtje over de periode 2010-2014 voor de kernvakken Nederlands, Engels en wiskunde. </a:t>
            </a:r>
            <a:r>
              <a:rPr lang="nl-NL" sz="2000" dirty="0">
                <a:solidFill>
                  <a:srgbClr val="00B050"/>
                </a:solidFill>
                <a:latin typeface="+mj-lt"/>
              </a:rPr>
              <a:t>Als een examen te moeilijk of juist te makkelijk blijkt (en daardoor te veel leerlingen dreigen te zakken of ten onrechte slagen) past het Cito de normering aan. </a:t>
            </a:r>
            <a:r>
              <a:rPr lang="nl-NL" sz="2000" dirty="0">
                <a:latin typeface="+mj-lt"/>
              </a:rPr>
              <a:t>Daardoor kunnen examenkandidaten gemiddeld enkele tienden tot een heel punt winnen of verliezen vergeleken met de standaardnormering. </a:t>
            </a:r>
            <a:r>
              <a:rPr lang="nl-NL" sz="2000" dirty="0">
                <a:solidFill>
                  <a:srgbClr val="00B050"/>
                </a:solidFill>
                <a:latin typeface="+mj-lt"/>
              </a:rPr>
              <a:t>Het middel is bedoeld om de examens van jaar op jaar ongeveer even moeilijk te maken.” </a:t>
            </a:r>
            <a:r>
              <a:rPr lang="nl-NL" sz="2000" dirty="0">
                <a:latin typeface="+mj-lt"/>
                <a:hlinkClick r:id="rId2"/>
              </a:rPr>
              <a:t>https://didactiefonline.nl/artikel/cijfers-op-bestelling</a:t>
            </a:r>
            <a:endParaRPr lang="nl-NL" sz="2000" dirty="0">
              <a:latin typeface="+mj-lt"/>
            </a:endParaRPr>
          </a:p>
          <a:p>
            <a:endParaRPr lang="nl-NL" sz="2000" dirty="0">
              <a:latin typeface="+mj-lt"/>
            </a:endParaRPr>
          </a:p>
          <a:p>
            <a:endParaRPr lang="nl-NL" sz="2000" dirty="0">
              <a:latin typeface="+mj-lt"/>
            </a:endParaRPr>
          </a:p>
        </p:txBody>
      </p:sp>
    </p:spTree>
    <p:extLst>
      <p:ext uri="{BB962C8B-B14F-4D97-AF65-F5344CB8AC3E}">
        <p14:creationId xmlns:p14="http://schemas.microsoft.com/office/powerpoint/2010/main" val="3535556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161C09C-C99E-D660-BCAE-473B17792C06}"/>
              </a:ext>
            </a:extLst>
          </p:cNvPr>
          <p:cNvSpPr>
            <a:spLocks noGrp="1"/>
          </p:cNvSpPr>
          <p:nvPr>
            <p:ph type="title"/>
          </p:nvPr>
        </p:nvSpPr>
        <p:spPr>
          <a:xfrm>
            <a:off x="852914" y="288755"/>
            <a:ext cx="10058400" cy="1400306"/>
          </a:xfrm>
        </p:spPr>
        <p:txBody>
          <a:bodyPr>
            <a:normAutofit/>
          </a:bodyPr>
          <a:lstStyle/>
          <a:p>
            <a:r>
              <a:rPr kumimoji="0" lang="nl-NL" sz="3600" b="1" i="0" u="none" strike="noStrike" kern="1200" cap="none" spc="0" normalizeH="0" baseline="0" noProof="0" dirty="0">
                <a:ln>
                  <a:noFill/>
                </a:ln>
                <a:solidFill>
                  <a:prstClr val="black">
                    <a:lumMod val="75000"/>
                    <a:lumOff val="25000"/>
                  </a:prstClr>
                </a:solidFill>
                <a:effectLst/>
                <a:uLnTx/>
                <a:uFillTx/>
                <a:latin typeface="Bookman Old Style" panose="020F0302020204030204"/>
                <a:ea typeface="+mn-ea"/>
                <a:cs typeface="+mn-cs"/>
              </a:rPr>
              <a:t>Maar Couzijn kwam, tien jaar geleden al, </a:t>
            </a:r>
            <a:br>
              <a:rPr kumimoji="0" lang="nl-NL" sz="3600" b="1" i="0" u="none" strike="noStrike" kern="1200" cap="none" spc="0" normalizeH="0" baseline="0" noProof="0" dirty="0">
                <a:ln>
                  <a:noFill/>
                </a:ln>
                <a:solidFill>
                  <a:prstClr val="black">
                    <a:lumMod val="75000"/>
                    <a:lumOff val="25000"/>
                  </a:prstClr>
                </a:solidFill>
                <a:effectLst/>
                <a:uLnTx/>
                <a:uFillTx/>
                <a:latin typeface="Bookman Old Style" panose="020F0302020204030204"/>
                <a:ea typeface="+mn-ea"/>
                <a:cs typeface="+mn-cs"/>
              </a:rPr>
            </a:br>
            <a:r>
              <a:rPr kumimoji="0" lang="nl-NL" sz="3600" b="1" i="0" u="none" strike="noStrike" kern="1200" cap="none" spc="0" normalizeH="0" baseline="0" noProof="0" dirty="0">
                <a:ln>
                  <a:noFill/>
                </a:ln>
                <a:solidFill>
                  <a:prstClr val="black">
                    <a:lumMod val="75000"/>
                    <a:lumOff val="25000"/>
                  </a:prstClr>
                </a:solidFill>
                <a:effectLst/>
                <a:uLnTx/>
                <a:uFillTx/>
                <a:latin typeface="Bookman Old Style" panose="020F0302020204030204"/>
                <a:ea typeface="+mn-ea"/>
                <a:cs typeface="+mn-cs"/>
              </a:rPr>
              <a:t>tot een opmerkelijke ontdekking</a:t>
            </a:r>
            <a:r>
              <a:rPr kumimoji="0" lang="nl-NL" sz="2400" b="1" i="0" u="none" strike="noStrike" kern="1200" cap="none" spc="0" normalizeH="0" baseline="0" noProof="0" dirty="0">
                <a:ln>
                  <a:noFill/>
                </a:ln>
                <a:solidFill>
                  <a:prstClr val="black">
                    <a:lumMod val="75000"/>
                    <a:lumOff val="25000"/>
                  </a:prstClr>
                </a:solidFill>
                <a:effectLst/>
                <a:uLnTx/>
                <a:uFillTx/>
                <a:latin typeface="Bookman Old Style" panose="020F0302020204030204"/>
                <a:ea typeface="+mn-ea"/>
                <a:cs typeface="+mn-cs"/>
              </a:rPr>
              <a:t>.</a:t>
            </a:r>
            <a:endParaRPr lang="nl-NL" sz="2400" b="1" dirty="0"/>
          </a:p>
        </p:txBody>
      </p:sp>
      <p:sp>
        <p:nvSpPr>
          <p:cNvPr id="3" name="Tijdelijke aanduiding voor inhoud 2">
            <a:extLst>
              <a:ext uri="{FF2B5EF4-FFF2-40B4-BE49-F238E27FC236}">
                <a16:creationId xmlns="" xmlns:a16="http://schemas.microsoft.com/office/drawing/2014/main" id="{1B9477D3-C325-EC1D-F698-A71A946BED10}"/>
              </a:ext>
            </a:extLst>
          </p:cNvPr>
          <p:cNvSpPr>
            <a:spLocks noGrp="1"/>
          </p:cNvSpPr>
          <p:nvPr>
            <p:ph idx="1"/>
          </p:nvPr>
        </p:nvSpPr>
        <p:spPr>
          <a:xfrm>
            <a:off x="1097280" y="1974715"/>
            <a:ext cx="10058400" cy="3894377"/>
          </a:xfrm>
        </p:spPr>
        <p:txBody>
          <a:bodyPr>
            <a:normAutofit fontScale="92500" lnSpcReduction="10000"/>
          </a:bodyPr>
          <a:lstStyle/>
          <a:p>
            <a:r>
              <a:rPr kumimoji="0" lang="nl-NL" sz="2400" b="0" i="0" u="none" strike="noStrike" kern="1200" cap="none" spc="0" normalizeH="0" baseline="0" noProof="0" dirty="0">
                <a:ln>
                  <a:noFill/>
                </a:ln>
                <a:solidFill>
                  <a:prstClr val="black">
                    <a:lumMod val="75000"/>
                    <a:lumOff val="25000"/>
                  </a:prstClr>
                </a:solidFill>
                <a:effectLst/>
                <a:uLnTx/>
                <a:uFillTx/>
                <a:latin typeface="Bookman Old Style" panose="020F0302020204030204"/>
                <a:ea typeface="+mn-ea"/>
                <a:cs typeface="+mn-cs"/>
              </a:rPr>
              <a:t>“Hij ging voor de kernvakken in de jaren 2010, 2011 en 2012 na bij welke gebleken moeilijkheid er een bepaalde corrigerende N-term was toegekend. In technische termen vond hij een mooie lineaire relatie tussen de p-waarden en de N-termen. Vervolgens bleek dat drie examens van kernvakken zowel in 2013 als in 2014 sterk van die norm afweken. De examens voor Nederlands en wiskunde-C houden zich in 2013 en 2014 redelijk aan de eerder aangehouden norm. Maar in 2013 blijken examenkandidaten er opeens voor wiskunde A en B en voor Engels zo'n </a:t>
            </a:r>
            <a:r>
              <a:rPr kumimoji="0" lang="nl-NL" sz="2400" b="0" i="0" u="none" strike="noStrike" kern="1200" cap="none" spc="0" normalizeH="0" baseline="0" noProof="0" dirty="0" err="1">
                <a:ln>
                  <a:noFill/>
                </a:ln>
                <a:solidFill>
                  <a:prstClr val="black">
                    <a:lumMod val="75000"/>
                    <a:lumOff val="25000"/>
                  </a:prstClr>
                </a:solidFill>
                <a:effectLst/>
                <a:uLnTx/>
                <a:uFillTx/>
                <a:latin typeface="Bookman Old Style" panose="020F0302020204030204"/>
                <a:ea typeface="+mn-ea"/>
                <a:cs typeface="+mn-cs"/>
              </a:rPr>
              <a:t>zeven-tiende</a:t>
            </a:r>
            <a:r>
              <a:rPr kumimoji="0" lang="nl-NL" sz="2400" b="0" i="0" u="none" strike="noStrike" kern="1200" cap="none" spc="0" normalizeH="0" baseline="0" noProof="0" dirty="0">
                <a:ln>
                  <a:noFill/>
                </a:ln>
                <a:solidFill>
                  <a:prstClr val="black">
                    <a:lumMod val="75000"/>
                    <a:lumOff val="25000"/>
                  </a:prstClr>
                </a:solidFill>
                <a:effectLst/>
                <a:uLnTx/>
                <a:uFillTx/>
                <a:latin typeface="Bookman Old Style" panose="020F0302020204030204"/>
                <a:ea typeface="+mn-ea"/>
                <a:cs typeface="+mn-cs"/>
              </a:rPr>
              <a:t> punt bij te hebben gekregen, en in 2014 bij Engels </a:t>
            </a:r>
            <a:r>
              <a:rPr kumimoji="0" lang="nl-NL" sz="2400" b="0" i="0" u="none" strike="noStrike" kern="1200" cap="none" spc="0" normalizeH="0" baseline="0" noProof="0" dirty="0" err="1">
                <a:ln>
                  <a:noFill/>
                </a:ln>
                <a:solidFill>
                  <a:prstClr val="black">
                    <a:lumMod val="75000"/>
                    <a:lumOff val="25000"/>
                  </a:prstClr>
                </a:solidFill>
                <a:effectLst/>
                <a:uLnTx/>
                <a:uFillTx/>
                <a:latin typeface="Bookman Old Style" panose="020F0302020204030204"/>
                <a:ea typeface="+mn-ea"/>
                <a:cs typeface="+mn-cs"/>
              </a:rPr>
              <a:t>acht-tiende</a:t>
            </a:r>
            <a:r>
              <a:rPr kumimoji="0" lang="nl-NL" sz="2400" b="0" i="0" u="none" strike="noStrike" kern="1200" cap="none" spc="0" normalizeH="0" baseline="0" noProof="0" dirty="0">
                <a:ln>
                  <a:noFill/>
                </a:ln>
                <a:solidFill>
                  <a:prstClr val="black">
                    <a:lumMod val="75000"/>
                    <a:lumOff val="25000"/>
                  </a:prstClr>
                </a:solidFill>
                <a:effectLst/>
                <a:uLnTx/>
                <a:uFillTx/>
                <a:latin typeface="Bookman Old Style" panose="020F0302020204030204"/>
                <a:ea typeface="+mn-ea"/>
                <a:cs typeface="+mn-cs"/>
              </a:rPr>
              <a:t> en bij wiskunde A en B drie-tiende.” </a:t>
            </a:r>
            <a:r>
              <a:rPr lang="nl-NL" sz="2400" dirty="0">
                <a:latin typeface="+mj-lt"/>
                <a:hlinkClick r:id="rId2"/>
              </a:rPr>
              <a:t>https://didactiefonline.nl/artikel/cijfers-op-bestelling</a:t>
            </a:r>
            <a:endParaRPr lang="nl-NL" sz="2400" dirty="0">
              <a:latin typeface="+mj-lt"/>
            </a:endParaRPr>
          </a:p>
          <a:p>
            <a:endParaRPr lang="nl-NL" dirty="0"/>
          </a:p>
        </p:txBody>
      </p:sp>
    </p:spTree>
    <p:extLst>
      <p:ext uri="{BB962C8B-B14F-4D97-AF65-F5344CB8AC3E}">
        <p14:creationId xmlns:p14="http://schemas.microsoft.com/office/powerpoint/2010/main" val="3809212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 xmlns:a16="http://schemas.microsoft.com/office/drawing/2014/main" id="{7BFC66C8-778F-117F-0519-372817A8A087}"/>
              </a:ext>
            </a:extLst>
          </p:cNvPr>
          <p:cNvPicPr>
            <a:picLocks noGrp="1" noChangeAspect="1"/>
          </p:cNvPicPr>
          <p:nvPr>
            <p:ph idx="4294967295"/>
          </p:nvPr>
        </p:nvPicPr>
        <p:blipFill>
          <a:blip r:embed="rId2"/>
          <a:stretch>
            <a:fillRect/>
          </a:stretch>
        </p:blipFill>
        <p:spPr>
          <a:xfrm>
            <a:off x="3424363" y="-2074101"/>
            <a:ext cx="5343273" cy="9146110"/>
          </a:xfrm>
          <a:prstGeom prst="rect">
            <a:avLst/>
          </a:prstGeom>
        </p:spPr>
      </p:pic>
    </p:spTree>
    <p:extLst>
      <p:ext uri="{BB962C8B-B14F-4D97-AF65-F5344CB8AC3E}">
        <p14:creationId xmlns:p14="http://schemas.microsoft.com/office/powerpoint/2010/main" val="1362910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C45625F-9A47-5F57-627A-D96C535028C6}"/>
              </a:ext>
            </a:extLst>
          </p:cNvPr>
          <p:cNvSpPr>
            <a:spLocks noGrp="1"/>
          </p:cNvSpPr>
          <p:nvPr>
            <p:ph type="title"/>
          </p:nvPr>
        </p:nvSpPr>
        <p:spPr/>
        <p:txBody>
          <a:bodyPr/>
          <a:lstStyle/>
          <a:p>
            <a:r>
              <a:rPr lang="nl-NL" dirty="0"/>
              <a:t>.</a:t>
            </a:r>
          </a:p>
        </p:txBody>
      </p:sp>
      <p:pic>
        <p:nvPicPr>
          <p:cNvPr id="4" name="Tijdelijke aanduiding voor inhoud 3">
            <a:extLst>
              <a:ext uri="{FF2B5EF4-FFF2-40B4-BE49-F238E27FC236}">
                <a16:creationId xmlns="" xmlns:a16="http://schemas.microsoft.com/office/drawing/2014/main" id="{43CDF0D8-FAEC-AC3D-9126-52A741BBAD3B}"/>
              </a:ext>
            </a:extLst>
          </p:cNvPr>
          <p:cNvPicPr>
            <a:picLocks noGrp="1" noChangeAspect="1"/>
          </p:cNvPicPr>
          <p:nvPr>
            <p:ph idx="1"/>
          </p:nvPr>
        </p:nvPicPr>
        <p:blipFill>
          <a:blip r:embed="rId2"/>
          <a:stretch>
            <a:fillRect/>
          </a:stretch>
        </p:blipFill>
        <p:spPr>
          <a:xfrm>
            <a:off x="2356327" y="483699"/>
            <a:ext cx="6291561" cy="5872124"/>
          </a:xfrm>
          <a:prstGeom prst="rect">
            <a:avLst/>
          </a:prstGeom>
        </p:spPr>
      </p:pic>
    </p:spTree>
    <p:extLst>
      <p:ext uri="{BB962C8B-B14F-4D97-AF65-F5344CB8AC3E}">
        <p14:creationId xmlns:p14="http://schemas.microsoft.com/office/powerpoint/2010/main" val="3652282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99C097BF-4F3E-4A1A-66D7-11CFDC2BF60A}"/>
              </a:ext>
            </a:extLst>
          </p:cNvPr>
          <p:cNvSpPr>
            <a:spLocks noGrp="1"/>
          </p:cNvSpPr>
          <p:nvPr>
            <p:ph idx="4294967295"/>
          </p:nvPr>
        </p:nvSpPr>
        <p:spPr>
          <a:xfrm>
            <a:off x="184826" y="690664"/>
            <a:ext cx="12007174" cy="5321029"/>
          </a:xfrm>
        </p:spPr>
        <p:txBody>
          <a:bodyPr>
            <a:normAutofit fontScale="92500" lnSpcReduction="10000"/>
          </a:bodyPr>
          <a:lstStyle/>
          <a:p>
            <a:r>
              <a:rPr lang="nl-NL" dirty="0">
                <a:latin typeface="+mj-lt"/>
              </a:rPr>
              <a:t/>
            </a:r>
            <a:br>
              <a:rPr lang="nl-NL" dirty="0">
                <a:latin typeface="+mj-lt"/>
              </a:rPr>
            </a:br>
            <a:r>
              <a:rPr lang="nl-NL" dirty="0">
                <a:latin typeface="+mj-lt"/>
              </a:rPr>
              <a:t>“Waren die examens dan zoveel moeilijker? Nee, zegt Couzijn, over alle kernvakken gemeten was de moeilijkheidsgraad vergelijkbaar met de voorgaande jaren. Onderling varieerde die wat; zo bleek Nederlands iets moeilijker dan voorheen, maar Engels en wiskunde-B gemakkelijker. Waar het om gaat is dat er voor drie examens uitzonderlijk hoge N-termen zijn toegekend in relatie tot hun gebleken moeilijkheid, en de verklaring daarvoor is onbekend.</a:t>
            </a:r>
            <a:br>
              <a:rPr lang="nl-NL" dirty="0">
                <a:latin typeface="+mj-lt"/>
              </a:rPr>
            </a:br>
            <a:r>
              <a:rPr lang="nl-NL" dirty="0">
                <a:latin typeface="+mj-lt"/>
              </a:rPr>
              <a:t/>
            </a:r>
            <a:br>
              <a:rPr lang="nl-NL" dirty="0">
                <a:latin typeface="+mj-lt"/>
              </a:rPr>
            </a:br>
            <a:r>
              <a:rPr lang="nl-NL" dirty="0">
                <a:latin typeface="+mj-lt"/>
              </a:rPr>
              <a:t>Neem als voorbeeld het examen vwo Engels in 2011 en 2013. In beide gevallen maakten kandidaten eenzelfde percentage vragen goed (64%). Maar in 2011 werd daarbij een N-term van 0,4 gehanteerd en in 2013 maar liefst 1,1. Die zeven tiende punt verschil leidde tot heel wat hogere examencijfers.</a:t>
            </a:r>
            <a:br>
              <a:rPr lang="nl-NL" dirty="0">
                <a:latin typeface="+mj-lt"/>
              </a:rPr>
            </a:br>
            <a:r>
              <a:rPr lang="nl-NL" dirty="0">
                <a:latin typeface="+mj-lt"/>
              </a:rPr>
              <a:t/>
            </a:r>
            <a:br>
              <a:rPr lang="nl-NL" dirty="0">
                <a:latin typeface="+mj-lt"/>
              </a:rPr>
            </a:br>
            <a:r>
              <a:rPr lang="nl-NL" dirty="0">
                <a:latin typeface="+mj-lt"/>
              </a:rPr>
              <a:t>Ook voor het aantal zakkers en geslaagden lijkt deze aanpassing consequenties te hebben gehad. In 2011 zakte 26% van de kandidaten voor het examen Engels, in 2013 voor het examen met dezelfde p-waarde maar 12%. Dat scheelt zo'n 5500 leerlingen die misschien wel zijn geslaagd in plaats van gezakt voor zo'n cruciaal vak, dankzij de aangepaste N-term.” </a:t>
            </a:r>
            <a:r>
              <a:rPr lang="nl-NL" sz="1800" dirty="0">
                <a:latin typeface="+mj-lt"/>
                <a:hlinkClick r:id="rId2"/>
              </a:rPr>
              <a:t>https://didactiefonline.nl/artikel/cijfers-op-bestelling</a:t>
            </a:r>
            <a:endParaRPr lang="nl-NL" sz="1800" dirty="0">
              <a:latin typeface="+mj-lt"/>
            </a:endParaRPr>
          </a:p>
          <a:p>
            <a:r>
              <a:rPr lang="nl-NL" dirty="0"/>
              <a:t/>
            </a:r>
            <a:br>
              <a:rPr lang="nl-NL" dirty="0"/>
            </a:br>
            <a:endParaRPr lang="nl-NL" dirty="0"/>
          </a:p>
        </p:txBody>
      </p:sp>
    </p:spTree>
    <p:extLst>
      <p:ext uri="{BB962C8B-B14F-4D97-AF65-F5344CB8AC3E}">
        <p14:creationId xmlns:p14="http://schemas.microsoft.com/office/powerpoint/2010/main" val="51934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7FFF9D2-7F14-FFBD-F44C-40D18A0BF4CC}"/>
              </a:ext>
            </a:extLst>
          </p:cNvPr>
          <p:cNvSpPr>
            <a:spLocks noGrp="1"/>
          </p:cNvSpPr>
          <p:nvPr>
            <p:ph type="title"/>
          </p:nvPr>
        </p:nvSpPr>
        <p:spPr/>
        <p:txBody>
          <a:bodyPr>
            <a:normAutofit/>
          </a:bodyPr>
          <a:lstStyle/>
          <a:p>
            <a:r>
              <a:rPr lang="en-US" sz="4000" dirty="0"/>
              <a:t>Dit </a:t>
            </a:r>
            <a:r>
              <a:rPr lang="en-US" sz="4000" dirty="0" err="1"/>
              <a:t>communiceert</a:t>
            </a:r>
            <a:r>
              <a:rPr lang="en-US" sz="4000" dirty="0"/>
              <a:t> de </a:t>
            </a:r>
            <a:r>
              <a:rPr lang="en-US" sz="4000" dirty="0" err="1"/>
              <a:t>clustermanager</a:t>
            </a:r>
            <a:r>
              <a:rPr lang="en-US" sz="4000" dirty="0"/>
              <a:t> </a:t>
            </a:r>
            <a:r>
              <a:rPr lang="en-US" sz="4000" dirty="0" err="1"/>
              <a:t>talen</a:t>
            </a:r>
            <a:r>
              <a:rPr lang="en-US" sz="4000" dirty="0"/>
              <a:t> VWO/HAVO van het CvTE in 2016</a:t>
            </a:r>
            <a:endParaRPr lang="fr-FR" sz="4000" dirty="0"/>
          </a:p>
        </p:txBody>
      </p:sp>
      <p:pic>
        <p:nvPicPr>
          <p:cNvPr id="5" name="Tijdelijke aanduiding voor inhoud 4" descr="Afbeelding met tekst&#10;&#10;Automatisch gegenereerde beschrijving">
            <a:extLst>
              <a:ext uri="{FF2B5EF4-FFF2-40B4-BE49-F238E27FC236}">
                <a16:creationId xmlns="" xmlns:a16="http://schemas.microsoft.com/office/drawing/2014/main" id="{A886ACFD-60D5-7CCD-0F0F-227528FA06FA}"/>
              </a:ext>
            </a:extLst>
          </p:cNvPr>
          <p:cNvPicPr>
            <a:picLocks noGrp="1" noChangeAspect="1"/>
          </p:cNvPicPr>
          <p:nvPr>
            <p:ph idx="1"/>
          </p:nvPr>
        </p:nvPicPr>
        <p:blipFill>
          <a:blip r:embed="rId2"/>
          <a:stretch>
            <a:fillRect/>
          </a:stretch>
        </p:blipFill>
        <p:spPr>
          <a:xfrm>
            <a:off x="5104660" y="1928455"/>
            <a:ext cx="1953881" cy="3940533"/>
          </a:xfrm>
        </p:spPr>
      </p:pic>
    </p:spTree>
    <p:extLst>
      <p:ext uri="{BB962C8B-B14F-4D97-AF65-F5344CB8AC3E}">
        <p14:creationId xmlns:p14="http://schemas.microsoft.com/office/powerpoint/2010/main" val="320092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D219CA8-6E83-F2C9-DDB0-BD25FF570C77}"/>
              </a:ext>
            </a:extLst>
          </p:cNvPr>
          <p:cNvSpPr>
            <a:spLocks noGrp="1"/>
          </p:cNvSpPr>
          <p:nvPr>
            <p:ph type="title"/>
          </p:nvPr>
        </p:nvSpPr>
        <p:spPr/>
        <p:txBody>
          <a:bodyPr/>
          <a:lstStyle/>
          <a:p>
            <a:r>
              <a:rPr lang="en-US" dirty="0" err="1"/>
              <a:t>Kernvakregeling</a:t>
            </a:r>
            <a:r>
              <a:rPr lang="en-US" dirty="0"/>
              <a:t>; de </a:t>
            </a:r>
            <a:r>
              <a:rPr lang="en-US" dirty="0" err="1"/>
              <a:t>wassen</a:t>
            </a:r>
            <a:r>
              <a:rPr lang="en-US" dirty="0"/>
              <a:t> </a:t>
            </a:r>
            <a:r>
              <a:rPr lang="en-US" dirty="0" err="1"/>
              <a:t>neus</a:t>
            </a:r>
            <a:r>
              <a:rPr lang="en-US" dirty="0"/>
              <a:t> van de </a:t>
            </a:r>
            <a:r>
              <a:rPr lang="en-US" dirty="0" err="1"/>
              <a:t>eeuw</a:t>
            </a:r>
            <a:endParaRPr lang="fr-FR" dirty="0"/>
          </a:p>
        </p:txBody>
      </p:sp>
      <p:sp>
        <p:nvSpPr>
          <p:cNvPr id="3" name="Tijdelijke aanduiding voor inhoud 2">
            <a:extLst>
              <a:ext uri="{FF2B5EF4-FFF2-40B4-BE49-F238E27FC236}">
                <a16:creationId xmlns="" xmlns:a16="http://schemas.microsoft.com/office/drawing/2014/main" id="{70F0E94D-0164-9C03-7BAF-3509DAF80A05}"/>
              </a:ext>
            </a:extLst>
          </p:cNvPr>
          <p:cNvSpPr>
            <a:spLocks noGrp="1"/>
          </p:cNvSpPr>
          <p:nvPr>
            <p:ph idx="1"/>
          </p:nvPr>
        </p:nvSpPr>
        <p:spPr/>
        <p:txBody>
          <a:bodyPr>
            <a:normAutofit/>
          </a:bodyPr>
          <a:lstStyle/>
          <a:p>
            <a:r>
              <a:rPr lang="nl-NL" sz="2400" dirty="0">
                <a:latin typeface="+mj-lt"/>
              </a:rPr>
              <a:t>“Zo heeft het CvTE een duidelijke stijging van de vaardigheid van kandidaten Engels havo en vwo kunnen waarnemen sinds de invoering van de kernvakkenregeling in 2013. Deze vaardigheidsstijging is de reden van het hogere gemiddeld cijfer voor deze centrale examens in het huidige examenjaar.”</a:t>
            </a:r>
          </a:p>
          <a:p>
            <a:r>
              <a:rPr lang="fr-FR" sz="2400" dirty="0">
                <a:latin typeface="+mj-lt"/>
                <a:hlinkClick r:id="rId2"/>
              </a:rPr>
              <a:t>https://nieuwsbrief.examenblad.nl/wv/vk57gs4rlgyq/8o3ahkblja4vmg53</a:t>
            </a:r>
            <a:endParaRPr lang="fr-FR" sz="2400" dirty="0">
              <a:latin typeface="+mj-lt"/>
            </a:endParaRPr>
          </a:p>
        </p:txBody>
      </p:sp>
    </p:spTree>
    <p:extLst>
      <p:ext uri="{BB962C8B-B14F-4D97-AF65-F5344CB8AC3E}">
        <p14:creationId xmlns:p14="http://schemas.microsoft.com/office/powerpoint/2010/main" val="1679265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1D68360-A4AF-1283-8FBF-D6DF557D4865}"/>
              </a:ext>
            </a:extLst>
          </p:cNvPr>
          <p:cNvSpPr>
            <a:spLocks noGrp="1"/>
          </p:cNvSpPr>
          <p:nvPr>
            <p:ph type="title"/>
          </p:nvPr>
        </p:nvSpPr>
        <p:spPr/>
        <p:txBody>
          <a:bodyPr/>
          <a:lstStyle/>
          <a:p>
            <a:r>
              <a:rPr lang="nl-NL" dirty="0"/>
              <a:t>N-termen</a:t>
            </a:r>
          </a:p>
        </p:txBody>
      </p:sp>
      <p:sp>
        <p:nvSpPr>
          <p:cNvPr id="3" name="Tijdelijke aanduiding voor inhoud 2">
            <a:extLst>
              <a:ext uri="{FF2B5EF4-FFF2-40B4-BE49-F238E27FC236}">
                <a16:creationId xmlns="" xmlns:a16="http://schemas.microsoft.com/office/drawing/2014/main" id="{FD07B3B3-9C9B-72F6-BDF5-4CC6ACCED22E}"/>
              </a:ext>
            </a:extLst>
          </p:cNvPr>
          <p:cNvSpPr>
            <a:spLocks noGrp="1"/>
          </p:cNvSpPr>
          <p:nvPr>
            <p:ph idx="1"/>
          </p:nvPr>
        </p:nvSpPr>
        <p:spPr/>
        <p:txBody>
          <a:bodyPr/>
          <a:lstStyle/>
          <a:p>
            <a:r>
              <a:rPr lang="nl-NL" sz="3600" dirty="0">
                <a:latin typeface="+mj-lt"/>
              </a:rPr>
              <a:t>De hierna volgende cijfers komen uit Arjan van der </a:t>
            </a:r>
            <a:r>
              <a:rPr lang="nl-NL" sz="3600" dirty="0" err="1">
                <a:latin typeface="+mj-lt"/>
              </a:rPr>
              <a:t>Meij’s</a:t>
            </a:r>
            <a:r>
              <a:rPr lang="nl-NL" sz="3600" dirty="0">
                <a:latin typeface="+mj-lt"/>
              </a:rPr>
              <a:t> </a:t>
            </a:r>
            <a:r>
              <a:rPr lang="nl-NL" sz="3600" dirty="0">
                <a:latin typeface="+mj-lt"/>
                <a:hlinkClick r:id="rId2"/>
              </a:rPr>
              <a:t>https://ntermen.nl/ntermen.php</a:t>
            </a:r>
            <a:endParaRPr lang="nl-NL" sz="3600" dirty="0">
              <a:latin typeface="+mj-lt"/>
            </a:endParaRPr>
          </a:p>
          <a:p>
            <a:endParaRPr lang="nl-NL" sz="3600" dirty="0">
              <a:latin typeface="+mj-lt"/>
            </a:endParaRPr>
          </a:p>
          <a:p>
            <a:r>
              <a:rPr lang="nl-NL" sz="3600" dirty="0">
                <a:latin typeface="+mj-lt"/>
              </a:rPr>
              <a:t>Alle mogelijke fouten zijn van mij!</a:t>
            </a:r>
          </a:p>
          <a:p>
            <a:endParaRPr lang="nl-NL" dirty="0"/>
          </a:p>
        </p:txBody>
      </p:sp>
    </p:spTree>
    <p:extLst>
      <p:ext uri="{BB962C8B-B14F-4D97-AF65-F5344CB8AC3E}">
        <p14:creationId xmlns:p14="http://schemas.microsoft.com/office/powerpoint/2010/main" val="4203932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553812-D642-5362-752D-05E105571E52}"/>
              </a:ext>
            </a:extLst>
          </p:cNvPr>
          <p:cNvSpPr>
            <a:spLocks noGrp="1"/>
          </p:cNvSpPr>
          <p:nvPr>
            <p:ph type="title"/>
          </p:nvPr>
        </p:nvSpPr>
        <p:spPr>
          <a:xfrm>
            <a:off x="1097280" y="286603"/>
            <a:ext cx="10058400" cy="1069231"/>
          </a:xfrm>
        </p:spPr>
        <p:txBody>
          <a:bodyPr/>
          <a:lstStyle/>
          <a:p>
            <a:r>
              <a:rPr lang="nl-NL" dirty="0"/>
              <a:t>VWO Engels kernvak       </a:t>
            </a:r>
            <a:r>
              <a:rPr lang="nl-NL" sz="1800" b="0" i="0" u="none" strike="noStrike" dirty="0">
                <a:solidFill>
                  <a:srgbClr val="000000"/>
                </a:solidFill>
                <a:effectLst/>
                <a:highlight>
                  <a:srgbClr val="FFFF00"/>
                </a:highlight>
                <a:latin typeface="Calibri" panose="020F0502020204030204" pitchFamily="34" charset="0"/>
              </a:rPr>
              <a:t>6,595455 </a:t>
            </a:r>
            <a:r>
              <a:rPr lang="nl-NL" sz="1800" b="0" i="0" u="none" strike="noStrike" dirty="0" err="1">
                <a:solidFill>
                  <a:srgbClr val="000000"/>
                </a:solidFill>
                <a:effectLst/>
                <a:highlight>
                  <a:srgbClr val="FFFF00"/>
                </a:highlight>
                <a:latin typeface="Calibri" panose="020F0502020204030204" pitchFamily="34" charset="0"/>
              </a:rPr>
              <a:t>ipv</a:t>
            </a:r>
            <a:r>
              <a:rPr lang="nl-NL" sz="1800" b="0" i="0" u="none" strike="noStrike" dirty="0">
                <a:solidFill>
                  <a:srgbClr val="000000"/>
                </a:solidFill>
                <a:effectLst/>
                <a:highlight>
                  <a:srgbClr val="FFFF00"/>
                </a:highlight>
                <a:latin typeface="Calibri" panose="020F0502020204030204" pitchFamily="34" charset="0"/>
              </a:rPr>
              <a:t> 6,872727</a:t>
            </a:r>
            <a:r>
              <a:rPr lang="nl-NL" dirty="0">
                <a:highlight>
                  <a:srgbClr val="FFFF00"/>
                </a:highlight>
              </a:rPr>
              <a:t> </a:t>
            </a:r>
          </a:p>
        </p:txBody>
      </p:sp>
      <p:graphicFrame>
        <p:nvGraphicFramePr>
          <p:cNvPr id="4" name="Tijdelijke aanduiding voor inhoud 3">
            <a:extLst>
              <a:ext uri="{FF2B5EF4-FFF2-40B4-BE49-F238E27FC236}">
                <a16:creationId xmlns="" xmlns:a16="http://schemas.microsoft.com/office/drawing/2014/main" id="{1957571A-9347-9E5D-E441-31E2D56EAE83}"/>
              </a:ext>
            </a:extLst>
          </p:cNvPr>
          <p:cNvGraphicFramePr>
            <a:graphicFrameLocks noGrp="1"/>
          </p:cNvGraphicFramePr>
          <p:nvPr>
            <p:ph idx="1"/>
            <p:extLst>
              <p:ext uri="{D42A27DB-BD31-4B8C-83A1-F6EECF244321}">
                <p14:modId xmlns:p14="http://schemas.microsoft.com/office/powerpoint/2010/main" val="3257753562"/>
              </p:ext>
            </p:extLst>
          </p:nvPr>
        </p:nvGraphicFramePr>
        <p:xfrm>
          <a:off x="1096963" y="1891862"/>
          <a:ext cx="10058400" cy="4303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216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BE67320-032B-F213-BEE1-E8C43264EAC5}"/>
              </a:ext>
            </a:extLst>
          </p:cNvPr>
          <p:cNvSpPr>
            <a:spLocks noGrp="1"/>
          </p:cNvSpPr>
          <p:nvPr>
            <p:ph type="title"/>
          </p:nvPr>
        </p:nvSpPr>
        <p:spPr>
          <a:xfrm>
            <a:off x="804041" y="286603"/>
            <a:ext cx="10351639" cy="1450757"/>
          </a:xfrm>
        </p:spPr>
        <p:txBody>
          <a:bodyPr>
            <a:normAutofit fontScale="90000"/>
          </a:bodyPr>
          <a:lstStyle/>
          <a:p>
            <a:r>
              <a:rPr lang="nl-NL" dirty="0"/>
              <a:t>HAVO Engels kernvak              </a:t>
            </a:r>
            <a:r>
              <a:rPr lang="nl-NL" sz="1800" b="0" i="0" u="none" strike="noStrike" dirty="0">
                <a:solidFill>
                  <a:srgbClr val="000000"/>
                </a:solidFill>
                <a:effectLst/>
                <a:highlight>
                  <a:srgbClr val="FFFF00"/>
                </a:highlight>
                <a:latin typeface="Calibri" panose="020F0502020204030204" pitchFamily="34" charset="0"/>
              </a:rPr>
              <a:t>6,531818 </a:t>
            </a:r>
            <a:r>
              <a:rPr lang="nl-NL" sz="1800" b="0" i="0" u="none" strike="noStrike" dirty="0" err="1">
                <a:solidFill>
                  <a:srgbClr val="000000"/>
                </a:solidFill>
                <a:effectLst/>
                <a:highlight>
                  <a:srgbClr val="FFFF00"/>
                </a:highlight>
                <a:latin typeface="Calibri" panose="020F0502020204030204" pitchFamily="34" charset="0"/>
              </a:rPr>
              <a:t>ipv</a:t>
            </a:r>
            <a:r>
              <a:rPr lang="nl-NL" sz="1800" b="0" i="0" u="none" strike="noStrike" dirty="0">
                <a:solidFill>
                  <a:srgbClr val="000000"/>
                </a:solidFill>
                <a:effectLst/>
                <a:highlight>
                  <a:srgbClr val="FFFF00"/>
                </a:highlight>
                <a:latin typeface="Calibri" panose="020F0502020204030204" pitchFamily="34" charset="0"/>
              </a:rPr>
              <a:t> 6,736364</a:t>
            </a:r>
            <a:r>
              <a:rPr lang="nl-NL" sz="1800" b="0" i="0" u="none" strike="noStrike" dirty="0">
                <a:solidFill>
                  <a:srgbClr val="000000"/>
                </a:solidFill>
                <a:effectLst/>
                <a:latin typeface="Calibri" panose="020F0502020204030204" pitchFamily="34" charset="0"/>
              </a:rPr>
              <a:t/>
            </a:r>
            <a:br>
              <a:rPr lang="nl-NL" sz="1800" b="0" i="0" u="none" strike="noStrike" dirty="0">
                <a:solidFill>
                  <a:srgbClr val="000000"/>
                </a:solidFill>
                <a:effectLst/>
                <a:latin typeface="Calibri" panose="020F0502020204030204" pitchFamily="34" charset="0"/>
              </a:rPr>
            </a:br>
            <a:r>
              <a:rPr lang="nl-NL" sz="2800" b="0" i="0" u="none" strike="noStrike" dirty="0">
                <a:solidFill>
                  <a:srgbClr val="000000"/>
                </a:solidFill>
                <a:effectLst/>
              </a:rPr>
              <a:t>Scoort bijna altijd hoger dan wat ze krijgen, grote niveau verschillen, stijgt sinds 2013 naar 7</a:t>
            </a:r>
            <a:r>
              <a:rPr lang="nl-NL" sz="2800" dirty="0"/>
              <a:t> </a:t>
            </a:r>
          </a:p>
        </p:txBody>
      </p:sp>
      <p:graphicFrame>
        <p:nvGraphicFramePr>
          <p:cNvPr id="4" name="Tijdelijke aanduiding voor inhoud 3">
            <a:extLst>
              <a:ext uri="{FF2B5EF4-FFF2-40B4-BE49-F238E27FC236}">
                <a16:creationId xmlns="" xmlns:a16="http://schemas.microsoft.com/office/drawing/2014/main" id="{4D76F6F9-D99C-11EA-3DF1-7D239416CD75}"/>
              </a:ext>
            </a:extLst>
          </p:cNvPr>
          <p:cNvGraphicFramePr>
            <a:graphicFrameLocks noGrp="1"/>
          </p:cNvGraphicFramePr>
          <p:nvPr>
            <p:ph idx="1"/>
            <p:extLst>
              <p:ext uri="{D42A27DB-BD31-4B8C-83A1-F6EECF244321}">
                <p14:modId xmlns:p14="http://schemas.microsoft.com/office/powerpoint/2010/main" val="633387128"/>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4211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65B236-B748-8167-2D2B-2388C3216CEF}"/>
              </a:ext>
            </a:extLst>
          </p:cNvPr>
          <p:cNvSpPr>
            <a:spLocks noGrp="1"/>
          </p:cNvSpPr>
          <p:nvPr>
            <p:ph type="title"/>
          </p:nvPr>
        </p:nvSpPr>
        <p:spPr/>
        <p:txBody>
          <a:bodyPr/>
          <a:lstStyle/>
          <a:p>
            <a:r>
              <a:rPr lang="nl-NL" dirty="0"/>
              <a:t>VWO Wiskunde A kernvak is vrij stabiel maar sinds 2013 een 7</a:t>
            </a:r>
          </a:p>
        </p:txBody>
      </p:sp>
      <p:graphicFrame>
        <p:nvGraphicFramePr>
          <p:cNvPr id="5" name="Tijdelijke aanduiding voor inhoud 4">
            <a:extLst>
              <a:ext uri="{FF2B5EF4-FFF2-40B4-BE49-F238E27FC236}">
                <a16:creationId xmlns="" xmlns:a16="http://schemas.microsoft.com/office/drawing/2014/main" id="{B87E8481-BF8C-4A0F-1BE2-71D5DD53196D}"/>
              </a:ext>
            </a:extLst>
          </p:cNvPr>
          <p:cNvGraphicFramePr>
            <a:graphicFrameLocks noGrp="1"/>
          </p:cNvGraphicFramePr>
          <p:nvPr>
            <p:ph idx="1"/>
            <p:extLst>
              <p:ext uri="{D42A27DB-BD31-4B8C-83A1-F6EECF244321}">
                <p14:modId xmlns:p14="http://schemas.microsoft.com/office/powerpoint/2010/main" val="1162214211"/>
              </p:ext>
            </p:extLst>
          </p:nvPr>
        </p:nvGraphicFramePr>
        <p:xfrm>
          <a:off x="1096963" y="1994337"/>
          <a:ext cx="10058400" cy="4106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2369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ED32D49-FCDF-A67B-8D6C-5D76C040426E}"/>
              </a:ext>
            </a:extLst>
          </p:cNvPr>
          <p:cNvSpPr>
            <a:spLocks noGrp="1"/>
          </p:cNvSpPr>
          <p:nvPr>
            <p:ph type="title"/>
          </p:nvPr>
        </p:nvSpPr>
        <p:spPr/>
        <p:txBody>
          <a:bodyPr>
            <a:normAutofit fontScale="90000"/>
          </a:bodyPr>
          <a:lstStyle/>
          <a:p>
            <a:r>
              <a:rPr lang="nl-NL" dirty="0"/>
              <a:t>VWO Wiskunde B Kernvak is quasi systematisch opgehoogd naar een 7</a:t>
            </a:r>
          </a:p>
        </p:txBody>
      </p:sp>
      <p:graphicFrame>
        <p:nvGraphicFramePr>
          <p:cNvPr id="5" name="Tijdelijke aanduiding voor inhoud 4">
            <a:extLst>
              <a:ext uri="{FF2B5EF4-FFF2-40B4-BE49-F238E27FC236}">
                <a16:creationId xmlns="" xmlns:a16="http://schemas.microsoft.com/office/drawing/2014/main" id="{5AC56A9D-A3D7-9E54-3B5F-27AAAF74FCC3}"/>
              </a:ext>
            </a:extLst>
          </p:cNvPr>
          <p:cNvGraphicFramePr>
            <a:graphicFrameLocks noGrp="1"/>
          </p:cNvGraphicFramePr>
          <p:nvPr>
            <p:ph idx="1"/>
            <p:extLst>
              <p:ext uri="{D42A27DB-BD31-4B8C-83A1-F6EECF244321}">
                <p14:modId xmlns:p14="http://schemas.microsoft.com/office/powerpoint/2010/main" val="4078041416"/>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037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1FA0406-077B-0651-2F9A-F05FEA973598}"/>
              </a:ext>
            </a:extLst>
          </p:cNvPr>
          <p:cNvSpPr>
            <a:spLocks noGrp="1"/>
          </p:cNvSpPr>
          <p:nvPr>
            <p:ph type="title"/>
          </p:nvPr>
        </p:nvSpPr>
        <p:spPr>
          <a:xfrm>
            <a:off x="1176107" y="326017"/>
            <a:ext cx="10058400" cy="1450757"/>
          </a:xfrm>
        </p:spPr>
        <p:txBody>
          <a:bodyPr/>
          <a:lstStyle/>
          <a:p>
            <a:r>
              <a:rPr lang="nl-NL" dirty="0"/>
              <a:t>Duits HAVO, geen kernvak </a:t>
            </a:r>
            <a:r>
              <a:rPr lang="nl-NL" sz="1800" b="0" i="0" u="none" strike="noStrike" dirty="0">
                <a:solidFill>
                  <a:srgbClr val="000000"/>
                </a:solidFill>
                <a:effectLst/>
                <a:highlight>
                  <a:srgbClr val="FFFF00"/>
                </a:highlight>
                <a:latin typeface="Calibri" panose="020F0502020204030204" pitchFamily="34" charset="0"/>
              </a:rPr>
              <a:t>5,982353 </a:t>
            </a:r>
            <a:r>
              <a:rPr lang="nl-NL" sz="1800" b="0" i="0" u="none" strike="noStrike" dirty="0" err="1">
                <a:solidFill>
                  <a:srgbClr val="000000"/>
                </a:solidFill>
                <a:effectLst/>
                <a:highlight>
                  <a:srgbClr val="FFFF00"/>
                </a:highlight>
                <a:latin typeface="Calibri" panose="020F0502020204030204" pitchFamily="34" charset="0"/>
              </a:rPr>
              <a:t>ipv</a:t>
            </a:r>
            <a:r>
              <a:rPr lang="nl-NL" sz="1800" b="0" i="0" u="none" strike="noStrike" dirty="0">
                <a:solidFill>
                  <a:srgbClr val="000000"/>
                </a:solidFill>
                <a:effectLst/>
                <a:highlight>
                  <a:srgbClr val="FFFF00"/>
                </a:highlight>
                <a:latin typeface="Calibri" panose="020F0502020204030204" pitchFamily="34" charset="0"/>
              </a:rPr>
              <a:t> 6,311765</a:t>
            </a:r>
            <a:r>
              <a:rPr lang="nl-NL" sz="1800" b="0" i="0" u="none" strike="noStrike" dirty="0">
                <a:solidFill>
                  <a:srgbClr val="000000"/>
                </a:solidFill>
                <a:effectLst/>
                <a:latin typeface="Calibri" panose="020F0502020204030204" pitchFamily="34" charset="0"/>
              </a:rPr>
              <a:t/>
            </a:r>
            <a:br>
              <a:rPr lang="nl-NL" sz="1800" b="0" i="0" u="none" strike="noStrike" dirty="0">
                <a:solidFill>
                  <a:srgbClr val="000000"/>
                </a:solidFill>
                <a:effectLst/>
                <a:latin typeface="Calibri" panose="020F0502020204030204" pitchFamily="34" charset="0"/>
              </a:rPr>
            </a:br>
            <a:r>
              <a:rPr lang="nl-NL" sz="2400" b="0" i="0" u="none" strike="noStrike" dirty="0">
                <a:solidFill>
                  <a:srgbClr val="000000"/>
                </a:solidFill>
                <a:effectLst/>
              </a:rPr>
              <a:t>Stabiel op 6 ook al scoren de kandidaten hoger</a:t>
            </a:r>
            <a:r>
              <a:rPr lang="nl-NL" sz="2400" dirty="0"/>
              <a:t> </a:t>
            </a:r>
          </a:p>
        </p:txBody>
      </p:sp>
      <p:graphicFrame>
        <p:nvGraphicFramePr>
          <p:cNvPr id="9" name="Tijdelijke aanduiding voor inhoud 8">
            <a:extLst>
              <a:ext uri="{FF2B5EF4-FFF2-40B4-BE49-F238E27FC236}">
                <a16:creationId xmlns="" xmlns:a16="http://schemas.microsoft.com/office/drawing/2014/main" id="{164456FF-523B-0EBB-8E86-36D4CD5CC6D6}"/>
              </a:ext>
            </a:extLst>
          </p:cNvPr>
          <p:cNvGraphicFramePr>
            <a:graphicFrameLocks noGrp="1"/>
          </p:cNvGraphicFramePr>
          <p:nvPr>
            <p:ph idx="1"/>
            <p:extLst>
              <p:ext uri="{D42A27DB-BD31-4B8C-83A1-F6EECF244321}">
                <p14:modId xmlns:p14="http://schemas.microsoft.com/office/powerpoint/2010/main" val="1248192804"/>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6582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5EE03AD-C9D3-39F9-D9D2-CC92CD6C1BD6}"/>
              </a:ext>
            </a:extLst>
          </p:cNvPr>
          <p:cNvSpPr>
            <a:spLocks noGrp="1"/>
          </p:cNvSpPr>
          <p:nvPr>
            <p:ph type="title"/>
          </p:nvPr>
        </p:nvSpPr>
        <p:spPr>
          <a:xfrm>
            <a:off x="1097280" y="286603"/>
            <a:ext cx="10058400" cy="1045583"/>
          </a:xfrm>
        </p:spPr>
        <p:txBody>
          <a:bodyPr>
            <a:normAutofit/>
          </a:bodyPr>
          <a:lstStyle/>
          <a:p>
            <a:r>
              <a:rPr lang="nl-NL" dirty="0"/>
              <a:t>HAVO Frans geen kernvak </a:t>
            </a:r>
            <a:r>
              <a:rPr lang="nl-NL" sz="1800" b="0" i="0" u="none" strike="noStrike" dirty="0">
                <a:solidFill>
                  <a:srgbClr val="000000"/>
                </a:solidFill>
                <a:effectLst/>
                <a:highlight>
                  <a:srgbClr val="FFFF00"/>
                </a:highlight>
                <a:latin typeface="Calibri" panose="020F0502020204030204" pitchFamily="34" charset="0"/>
              </a:rPr>
              <a:t>6,105882 </a:t>
            </a:r>
            <a:r>
              <a:rPr lang="nl-NL" sz="1800" b="0" i="0" u="none" strike="noStrike" dirty="0" err="1">
                <a:solidFill>
                  <a:srgbClr val="000000"/>
                </a:solidFill>
                <a:effectLst/>
                <a:highlight>
                  <a:srgbClr val="FFFF00"/>
                </a:highlight>
                <a:latin typeface="Calibri" panose="020F0502020204030204" pitchFamily="34" charset="0"/>
              </a:rPr>
              <a:t>ipv</a:t>
            </a:r>
            <a:r>
              <a:rPr lang="nl-NL" sz="1800" b="0" i="0" u="none" strike="noStrike" dirty="0">
                <a:solidFill>
                  <a:srgbClr val="000000"/>
                </a:solidFill>
                <a:effectLst/>
                <a:highlight>
                  <a:srgbClr val="FFFF00"/>
                </a:highlight>
                <a:latin typeface="Calibri" panose="020F0502020204030204" pitchFamily="34" charset="0"/>
              </a:rPr>
              <a:t> 6,235294</a:t>
            </a:r>
            <a:r>
              <a:rPr lang="nl-NL" dirty="0">
                <a:highlight>
                  <a:srgbClr val="FFFF00"/>
                </a:highlight>
              </a:rPr>
              <a:t> </a:t>
            </a:r>
          </a:p>
        </p:txBody>
      </p:sp>
      <p:graphicFrame>
        <p:nvGraphicFramePr>
          <p:cNvPr id="4" name="Tijdelijke aanduiding voor inhoud 3">
            <a:extLst>
              <a:ext uri="{FF2B5EF4-FFF2-40B4-BE49-F238E27FC236}">
                <a16:creationId xmlns="" xmlns:a16="http://schemas.microsoft.com/office/drawing/2014/main" id="{960224E9-6CAC-98C4-367D-2A5439A817FD}"/>
              </a:ext>
            </a:extLst>
          </p:cNvPr>
          <p:cNvGraphicFramePr>
            <a:graphicFrameLocks noGrp="1"/>
          </p:cNvGraphicFramePr>
          <p:nvPr>
            <p:ph idx="1"/>
            <p:extLst>
              <p:ext uri="{D42A27DB-BD31-4B8C-83A1-F6EECF244321}">
                <p14:modId xmlns:p14="http://schemas.microsoft.com/office/powerpoint/2010/main" val="814932881"/>
              </p:ext>
            </p:extLst>
          </p:nvPr>
        </p:nvGraphicFramePr>
        <p:xfrm>
          <a:off x="1096963" y="1332187"/>
          <a:ext cx="10058400" cy="4745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4589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3CFD954-7588-421C-E86F-2FC41E87C01D}"/>
              </a:ext>
            </a:extLst>
          </p:cNvPr>
          <p:cNvSpPr>
            <a:spLocks noGrp="1"/>
          </p:cNvSpPr>
          <p:nvPr>
            <p:ph type="title"/>
          </p:nvPr>
        </p:nvSpPr>
        <p:spPr/>
        <p:txBody>
          <a:bodyPr/>
          <a:lstStyle/>
          <a:p>
            <a:r>
              <a:rPr lang="nl-NL" dirty="0"/>
              <a:t>VWO Duits geen kernvak     </a:t>
            </a:r>
            <a:r>
              <a:rPr lang="nl-NL" sz="1600" b="0" i="0" u="none" strike="noStrike" dirty="0">
                <a:solidFill>
                  <a:srgbClr val="000000"/>
                </a:solidFill>
                <a:effectLst/>
                <a:highlight>
                  <a:srgbClr val="FFFF00"/>
                </a:highlight>
                <a:latin typeface="Calibri" panose="020F0502020204030204" pitchFamily="34" charset="0"/>
              </a:rPr>
              <a:t>5,982353 </a:t>
            </a:r>
            <a:r>
              <a:rPr lang="nl-NL" sz="1600" b="0" i="0" u="none" strike="noStrike" dirty="0" err="1">
                <a:solidFill>
                  <a:srgbClr val="000000"/>
                </a:solidFill>
                <a:effectLst/>
                <a:highlight>
                  <a:srgbClr val="FFFF00"/>
                </a:highlight>
                <a:latin typeface="Calibri" panose="020F0502020204030204" pitchFamily="34" charset="0"/>
              </a:rPr>
              <a:t>ipv</a:t>
            </a:r>
            <a:r>
              <a:rPr lang="nl-NL" sz="1600" b="0" i="0" u="none" strike="noStrike" dirty="0">
                <a:solidFill>
                  <a:srgbClr val="000000"/>
                </a:solidFill>
                <a:effectLst/>
                <a:highlight>
                  <a:srgbClr val="FFFF00"/>
                </a:highlight>
                <a:latin typeface="Calibri" panose="020F0502020204030204" pitchFamily="34" charset="0"/>
              </a:rPr>
              <a:t> 6,311765</a:t>
            </a:r>
            <a:r>
              <a:rPr lang="nl-NL" sz="1600" dirty="0">
                <a:highlight>
                  <a:srgbClr val="FFFF00"/>
                </a:highlight>
              </a:rPr>
              <a:t> </a:t>
            </a:r>
          </a:p>
        </p:txBody>
      </p:sp>
      <p:graphicFrame>
        <p:nvGraphicFramePr>
          <p:cNvPr id="4" name="Tijdelijke aanduiding voor inhoud 3">
            <a:extLst>
              <a:ext uri="{FF2B5EF4-FFF2-40B4-BE49-F238E27FC236}">
                <a16:creationId xmlns="" xmlns:a16="http://schemas.microsoft.com/office/drawing/2014/main" id="{DB57645B-1688-0741-549B-D378E870D3F6}"/>
              </a:ext>
            </a:extLst>
          </p:cNvPr>
          <p:cNvGraphicFramePr>
            <a:graphicFrameLocks noGrp="1"/>
          </p:cNvGraphicFramePr>
          <p:nvPr>
            <p:ph idx="1"/>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1056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76619FB-59EE-3833-310F-FF881AF904F4}"/>
              </a:ext>
            </a:extLst>
          </p:cNvPr>
          <p:cNvSpPr>
            <a:spLocks noGrp="1"/>
          </p:cNvSpPr>
          <p:nvPr>
            <p:ph type="title"/>
          </p:nvPr>
        </p:nvSpPr>
        <p:spPr/>
        <p:txBody>
          <a:bodyPr/>
          <a:lstStyle/>
          <a:p>
            <a:r>
              <a:rPr lang="nl-NL" dirty="0"/>
              <a:t>VWO Frans geen kernvak</a:t>
            </a:r>
            <a:r>
              <a:rPr lang="nl-NL" sz="1800" b="0" i="0" u="none" strike="noStrike" dirty="0">
                <a:solidFill>
                  <a:srgbClr val="000000"/>
                </a:solidFill>
                <a:effectLst/>
                <a:latin typeface="Calibri" panose="020F0502020204030204" pitchFamily="34" charset="0"/>
              </a:rPr>
              <a:t>             </a:t>
            </a:r>
            <a:r>
              <a:rPr lang="nl-NL" sz="1800" b="0" i="0" u="none" strike="noStrike" dirty="0">
                <a:solidFill>
                  <a:srgbClr val="000000"/>
                </a:solidFill>
                <a:effectLst/>
                <a:highlight>
                  <a:srgbClr val="FFFF00"/>
                </a:highlight>
                <a:latin typeface="Calibri" panose="020F0502020204030204" pitchFamily="34" charset="0"/>
              </a:rPr>
              <a:t>6,30625 </a:t>
            </a:r>
            <a:r>
              <a:rPr lang="nl-NL" sz="1800" b="0" i="0" u="none" strike="noStrike" dirty="0" err="1">
                <a:solidFill>
                  <a:srgbClr val="000000"/>
                </a:solidFill>
                <a:effectLst/>
                <a:highlight>
                  <a:srgbClr val="FFFF00"/>
                </a:highlight>
                <a:latin typeface="Calibri" panose="020F0502020204030204" pitchFamily="34" charset="0"/>
              </a:rPr>
              <a:t>ipv</a:t>
            </a:r>
            <a:r>
              <a:rPr lang="nl-NL" sz="1800" b="0" i="0" u="none" strike="noStrike" dirty="0">
                <a:solidFill>
                  <a:srgbClr val="000000"/>
                </a:solidFill>
                <a:effectLst/>
                <a:highlight>
                  <a:srgbClr val="FFFF00"/>
                </a:highlight>
                <a:latin typeface="Calibri" panose="020F0502020204030204" pitchFamily="34" charset="0"/>
              </a:rPr>
              <a:t> 6,7375 </a:t>
            </a:r>
            <a:r>
              <a:rPr lang="nl-NL" sz="2400" b="0" i="0" u="none" strike="noStrike" dirty="0">
                <a:solidFill>
                  <a:srgbClr val="000000"/>
                </a:solidFill>
                <a:effectLst/>
              </a:rPr>
              <a:t>scoort bijna altijd een </a:t>
            </a:r>
            <a:r>
              <a:rPr lang="nl-NL" sz="2400" dirty="0">
                <a:solidFill>
                  <a:srgbClr val="000000"/>
                </a:solidFill>
              </a:rPr>
              <a:t>7</a:t>
            </a:r>
            <a:r>
              <a:rPr lang="nl-NL" sz="2400" b="0" i="0" u="none" strike="noStrike" dirty="0">
                <a:solidFill>
                  <a:srgbClr val="000000"/>
                </a:solidFill>
                <a:effectLst/>
              </a:rPr>
              <a:t> maar krijgt bijna altijd een 6</a:t>
            </a:r>
            <a:r>
              <a:rPr lang="nl-NL" sz="2400" dirty="0"/>
              <a:t> </a:t>
            </a:r>
          </a:p>
        </p:txBody>
      </p:sp>
      <p:graphicFrame>
        <p:nvGraphicFramePr>
          <p:cNvPr id="4" name="Tijdelijke aanduiding voor inhoud 3">
            <a:extLst>
              <a:ext uri="{FF2B5EF4-FFF2-40B4-BE49-F238E27FC236}">
                <a16:creationId xmlns="" xmlns:a16="http://schemas.microsoft.com/office/drawing/2014/main" id="{C8E924E7-F891-5D3E-A465-0DA58A08BFA6}"/>
              </a:ext>
            </a:extLst>
          </p:cNvPr>
          <p:cNvGraphicFramePr>
            <a:graphicFrameLocks noGrp="1"/>
          </p:cNvGraphicFramePr>
          <p:nvPr>
            <p:ph idx="1"/>
            <p:extLst>
              <p:ext uri="{D42A27DB-BD31-4B8C-83A1-F6EECF244321}">
                <p14:modId xmlns:p14="http://schemas.microsoft.com/office/powerpoint/2010/main" val="2659484305"/>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27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5AC86D3-8FD1-4F47-A319-7D0542E48B2F}"/>
              </a:ext>
            </a:extLst>
          </p:cNvPr>
          <p:cNvSpPr>
            <a:spLocks noGrp="1"/>
          </p:cNvSpPr>
          <p:nvPr>
            <p:ph type="title"/>
          </p:nvPr>
        </p:nvSpPr>
        <p:spPr/>
        <p:txBody>
          <a:bodyPr vert="horz" lIns="91440" tIns="45720" rIns="91440" bIns="45720" rtlCol="0">
            <a:normAutofit/>
          </a:bodyPr>
          <a:lstStyle/>
          <a:p>
            <a:r>
              <a:rPr lang="nl-NL" dirty="0"/>
              <a:t>Zo kwam ik er achter</a:t>
            </a:r>
          </a:p>
        </p:txBody>
      </p:sp>
      <p:sp>
        <p:nvSpPr>
          <p:cNvPr id="5" name="Tijdelijke aanduiding voor inhoud 4">
            <a:extLst>
              <a:ext uri="{FF2B5EF4-FFF2-40B4-BE49-F238E27FC236}">
                <a16:creationId xmlns="" xmlns:a16="http://schemas.microsoft.com/office/drawing/2014/main" id="{97CF79E5-5482-4389-5B81-C65C9CBB3236}"/>
              </a:ext>
            </a:extLst>
          </p:cNvPr>
          <p:cNvSpPr>
            <a:spLocks noGrp="1"/>
          </p:cNvSpPr>
          <p:nvPr>
            <p:ph idx="1"/>
          </p:nvPr>
        </p:nvSpPr>
        <p:spPr/>
        <p:txBody>
          <a:bodyPr>
            <a:normAutofit fontScale="92500" lnSpcReduction="10000"/>
          </a:bodyPr>
          <a:lstStyle/>
          <a:p>
            <a:r>
              <a:rPr lang="nl-NL" sz="2400" dirty="0">
                <a:latin typeface="+mj-lt"/>
              </a:rPr>
              <a:t>“Met de laagste N-term binnen de afgesproken bandbreedte met </a:t>
            </a:r>
            <a:r>
              <a:rPr lang="nl-NL" sz="2400" b="1" dirty="0">
                <a:solidFill>
                  <a:srgbClr val="FF0000"/>
                </a:solidFill>
                <a:latin typeface="+mj-lt"/>
              </a:rPr>
              <a:t>0,0 als ondergrens</a:t>
            </a:r>
            <a:r>
              <a:rPr lang="nl-NL" sz="2400" dirty="0">
                <a:latin typeface="+mj-lt"/>
              </a:rPr>
              <a:t> was het niet mogelijk om met de examens Frans havo en vwo 2016 vergelijkbare eisen aan examenkandidaten te stellen als in voorgaande jaren. Het hoge gemiddelde cijfer voor het centraal examen Frans vwo 2016 betekent dus niet dat er sprake is van een grote vaardigheidsstijging van kandidaten Frans vwo. </a:t>
            </a:r>
            <a:r>
              <a:rPr lang="nl-NL" sz="2400" b="1" dirty="0">
                <a:latin typeface="+mj-lt"/>
              </a:rPr>
              <a:t>Als we met dit examen gelijke eisen hadden kunnen stellen, dan hadden kandidaten Frans vwo gemiddeld een cijferpunt lager gescoord.”</a:t>
            </a:r>
          </a:p>
          <a:p>
            <a:r>
              <a:rPr lang="fr-FR" sz="2400" b="1" dirty="0">
                <a:latin typeface="+mj-lt"/>
                <a:hlinkClick r:id="rId3"/>
              </a:rPr>
              <a:t>https://nieuwsbrief.examenblad.nl/wv/vk57gs4rlgyq/8o3ahkblja4vmg53</a:t>
            </a:r>
            <a:endParaRPr lang="fr-FR" sz="2400" b="1" dirty="0">
              <a:latin typeface="+mj-lt"/>
            </a:endParaRPr>
          </a:p>
          <a:p>
            <a:endParaRPr lang="fr-FR" b="1" dirty="0"/>
          </a:p>
        </p:txBody>
      </p:sp>
    </p:spTree>
    <p:extLst>
      <p:ext uri="{BB962C8B-B14F-4D97-AF65-F5344CB8AC3E}">
        <p14:creationId xmlns:p14="http://schemas.microsoft.com/office/powerpoint/2010/main" val="2933514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E3E4C246-1795-BEC4-72EE-529DE1F48947}"/>
              </a:ext>
            </a:extLst>
          </p:cNvPr>
          <p:cNvSpPr>
            <a:spLocks noGrp="1"/>
          </p:cNvSpPr>
          <p:nvPr>
            <p:ph idx="4294967295"/>
          </p:nvPr>
        </p:nvSpPr>
        <p:spPr>
          <a:xfrm>
            <a:off x="0" y="1274323"/>
            <a:ext cx="12192000" cy="4912468"/>
          </a:xfrm>
        </p:spPr>
        <p:txBody>
          <a:bodyPr/>
          <a:lstStyle/>
          <a:p>
            <a:r>
              <a:rPr lang="nl-NL" dirty="0">
                <a:latin typeface="+mj-lt"/>
              </a:rPr>
              <a:t>“Noch het CvTE, noch Mombarg leveren een verklaring voor de door Couzijn geïdentificeerde afwijkende N-termen voor Engels, wiskunde-A en wiskunde-B. Met enige argwaan kan men daarom vermoeden dat deze N-termen zijn aangepast op basis van beleidswensen. Immers, sinds de aanscherping van de exameneisen volgde OCW het verloop van de examens met argusogen. Veel deskundigen verwachtten vooraf een slachting op havo en vwo, sinds verplicht is geworden dat alle CE-cijfers gemiddeld een 5,5 moeten zijn en kandidaten voor de kernvakken Nederlands, Engels en wiskunde nog maar één onvoldoende (en dan niet lager dan een 5) op de eindlijst mogen hebben. Met de aanpassing van de N-termen kon dat risico in ieder geval behoorlijk verkleind worden.” </a:t>
            </a:r>
            <a:r>
              <a:rPr lang="nl-NL" sz="1800" dirty="0">
                <a:latin typeface="+mj-lt"/>
                <a:hlinkClick r:id="rId2"/>
              </a:rPr>
              <a:t>https://didactiefonline.nl/artikel/cijfers-op-bestelling</a:t>
            </a:r>
            <a:endParaRPr lang="nl-NL" sz="1800" dirty="0">
              <a:latin typeface="+mj-lt"/>
            </a:endParaRPr>
          </a:p>
          <a:p>
            <a:endParaRPr lang="nl-NL" dirty="0"/>
          </a:p>
        </p:txBody>
      </p:sp>
    </p:spTree>
    <p:extLst>
      <p:ext uri="{BB962C8B-B14F-4D97-AF65-F5344CB8AC3E}">
        <p14:creationId xmlns:p14="http://schemas.microsoft.com/office/powerpoint/2010/main" val="1293797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27EA707-6AAC-28B6-8376-A33BAB81D2AB}"/>
              </a:ext>
            </a:extLst>
          </p:cNvPr>
          <p:cNvSpPr>
            <a:spLocks noGrp="1"/>
          </p:cNvSpPr>
          <p:nvPr>
            <p:ph type="title"/>
          </p:nvPr>
        </p:nvSpPr>
        <p:spPr/>
        <p:txBody>
          <a:bodyPr>
            <a:normAutofit/>
          </a:bodyPr>
          <a:lstStyle/>
          <a:p>
            <a:r>
              <a:rPr lang="nl-NL" sz="2800" dirty="0"/>
              <a:t>Bij de luistertoetsen Frans spelen ook rare dingen, Havo was makkelijk maar krijgt een soepeler N dan Vwo die tot 7 onder de zwaarst mogelijke N zit</a:t>
            </a:r>
          </a:p>
        </p:txBody>
      </p:sp>
      <p:graphicFrame>
        <p:nvGraphicFramePr>
          <p:cNvPr id="5" name="Tijdelijke aanduiding voor inhoud 4">
            <a:extLst>
              <a:ext uri="{FF2B5EF4-FFF2-40B4-BE49-F238E27FC236}">
                <a16:creationId xmlns="" xmlns:a16="http://schemas.microsoft.com/office/drawing/2014/main" id="{3B71E82B-D384-929D-292B-91B7F1E0B553}"/>
              </a:ext>
            </a:extLst>
          </p:cNvPr>
          <p:cNvGraphicFramePr>
            <a:graphicFrameLocks noGrp="1"/>
          </p:cNvGraphicFramePr>
          <p:nvPr>
            <p:ph idx="1"/>
            <p:extLst>
              <p:ext uri="{D42A27DB-BD31-4B8C-83A1-F6EECF244321}">
                <p14:modId xmlns:p14="http://schemas.microsoft.com/office/powerpoint/2010/main" val="4044951270"/>
              </p:ext>
            </p:extLst>
          </p:nvPr>
        </p:nvGraphicFramePr>
        <p:xfrm>
          <a:off x="1096962" y="2108199"/>
          <a:ext cx="10293623" cy="41743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6611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B07E241-445E-621B-BDEC-5DD0EA4A5E98}"/>
              </a:ext>
            </a:extLst>
          </p:cNvPr>
          <p:cNvSpPr>
            <a:spLocks noGrp="1"/>
          </p:cNvSpPr>
          <p:nvPr>
            <p:ph type="title"/>
          </p:nvPr>
        </p:nvSpPr>
        <p:spPr>
          <a:xfrm>
            <a:off x="1119352" y="488731"/>
            <a:ext cx="10036328" cy="851337"/>
          </a:xfrm>
        </p:spPr>
        <p:txBody>
          <a:bodyPr>
            <a:normAutofit/>
          </a:bodyPr>
          <a:lstStyle/>
          <a:p>
            <a:r>
              <a:rPr lang="nl-NL" sz="2400" dirty="0"/>
              <a:t>VWO Engels is in het onvoldoende deel soepeler genormeerd dan VWO Frans, pas bij 7 krijgt het, net als Frans, hoger dan N0</a:t>
            </a:r>
          </a:p>
        </p:txBody>
      </p:sp>
      <p:graphicFrame>
        <p:nvGraphicFramePr>
          <p:cNvPr id="4" name="Tijdelijke aanduiding voor inhoud 3">
            <a:extLst>
              <a:ext uri="{FF2B5EF4-FFF2-40B4-BE49-F238E27FC236}">
                <a16:creationId xmlns="" xmlns:a16="http://schemas.microsoft.com/office/drawing/2014/main" id="{81496FC1-50E7-B8D2-60AD-FF20B23B592D}"/>
              </a:ext>
            </a:extLst>
          </p:cNvPr>
          <p:cNvGraphicFramePr>
            <a:graphicFrameLocks noGrp="1"/>
          </p:cNvGraphicFramePr>
          <p:nvPr>
            <p:ph idx="1"/>
            <p:extLst>
              <p:ext uri="{D42A27DB-BD31-4B8C-83A1-F6EECF244321}">
                <p14:modId xmlns:p14="http://schemas.microsoft.com/office/powerpoint/2010/main" val="632388673"/>
              </p:ext>
            </p:extLst>
          </p:nvPr>
        </p:nvGraphicFramePr>
        <p:xfrm>
          <a:off x="963037" y="1340068"/>
          <a:ext cx="10356603" cy="47689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4957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E1EF2C4-45BE-6CFD-6158-BEA2E750F09A}"/>
              </a:ext>
            </a:extLst>
          </p:cNvPr>
          <p:cNvSpPr>
            <a:spLocks noGrp="1"/>
          </p:cNvSpPr>
          <p:nvPr>
            <p:ph type="title"/>
          </p:nvPr>
        </p:nvSpPr>
        <p:spPr>
          <a:xfrm>
            <a:off x="1096963" y="286603"/>
            <a:ext cx="10058717" cy="702409"/>
          </a:xfrm>
        </p:spPr>
        <p:txBody>
          <a:bodyPr>
            <a:noAutofit/>
          </a:bodyPr>
          <a:lstStyle/>
          <a:p>
            <a:r>
              <a:rPr lang="nl-NL" sz="2400" dirty="0"/>
              <a:t>De normale N = 1 is niet gebruikt maar </a:t>
            </a:r>
            <a:r>
              <a:rPr lang="nl-NL" sz="2400" dirty="0">
                <a:solidFill>
                  <a:srgbClr val="FF0000"/>
                </a:solidFill>
              </a:rPr>
              <a:t>min nul komma zes </a:t>
            </a:r>
            <a:r>
              <a:rPr lang="nl-NL" sz="2400" dirty="0"/>
              <a:t>wel…. Dat is 1,6 punt aftrek! Rond het snijvlak voldoende onvoldoende. </a:t>
            </a:r>
          </a:p>
        </p:txBody>
      </p:sp>
      <p:graphicFrame>
        <p:nvGraphicFramePr>
          <p:cNvPr id="4" name="Tijdelijke aanduiding voor inhoud 3">
            <a:extLst>
              <a:ext uri="{FF2B5EF4-FFF2-40B4-BE49-F238E27FC236}">
                <a16:creationId xmlns="" xmlns:a16="http://schemas.microsoft.com/office/drawing/2014/main" id="{5AC61B42-39A3-33C8-9820-E09FDE8CFBB9}"/>
              </a:ext>
            </a:extLst>
          </p:cNvPr>
          <p:cNvGraphicFramePr>
            <a:graphicFrameLocks noGrp="1"/>
          </p:cNvGraphicFramePr>
          <p:nvPr>
            <p:ph idx="1"/>
            <p:extLst>
              <p:ext uri="{D42A27DB-BD31-4B8C-83A1-F6EECF244321}">
                <p14:modId xmlns:p14="http://schemas.microsoft.com/office/powerpoint/2010/main" val="2191069681"/>
              </p:ext>
            </p:extLst>
          </p:nvPr>
        </p:nvGraphicFramePr>
        <p:xfrm>
          <a:off x="717960" y="914401"/>
          <a:ext cx="10816722" cy="61198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488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561EEFF-5FBF-BC06-0781-E59984569437}"/>
              </a:ext>
            </a:extLst>
          </p:cNvPr>
          <p:cNvSpPr>
            <a:spLocks noGrp="1"/>
          </p:cNvSpPr>
          <p:nvPr>
            <p:ph type="title"/>
          </p:nvPr>
        </p:nvSpPr>
        <p:spPr>
          <a:xfrm>
            <a:off x="882869" y="286603"/>
            <a:ext cx="10578662" cy="1450757"/>
          </a:xfrm>
        </p:spPr>
        <p:txBody>
          <a:bodyPr>
            <a:normAutofit/>
          </a:bodyPr>
          <a:lstStyle/>
          <a:p>
            <a:r>
              <a:rPr lang="nl-NL" sz="2800" dirty="0"/>
              <a:t>Bij Frans krijgen de lage scores minder punten dan bij Engels</a:t>
            </a:r>
            <a:br>
              <a:rPr lang="nl-NL" sz="2800" dirty="0"/>
            </a:br>
            <a:r>
              <a:rPr lang="nl-NL" sz="2800" dirty="0"/>
              <a:t/>
            </a:r>
            <a:br>
              <a:rPr lang="nl-NL" sz="2800" dirty="0"/>
            </a:br>
            <a:r>
              <a:rPr lang="nl-NL" sz="2800" dirty="0"/>
              <a:t>Reactie Cito:</a:t>
            </a:r>
          </a:p>
        </p:txBody>
      </p:sp>
      <p:sp>
        <p:nvSpPr>
          <p:cNvPr id="3" name="Tijdelijke aanduiding voor inhoud 2">
            <a:extLst>
              <a:ext uri="{FF2B5EF4-FFF2-40B4-BE49-F238E27FC236}">
                <a16:creationId xmlns="" xmlns:a16="http://schemas.microsoft.com/office/drawing/2014/main" id="{2366C4DA-55F3-4A42-227F-399E616B057A}"/>
              </a:ext>
            </a:extLst>
          </p:cNvPr>
          <p:cNvSpPr>
            <a:spLocks noGrp="1"/>
          </p:cNvSpPr>
          <p:nvPr>
            <p:ph idx="1"/>
          </p:nvPr>
        </p:nvSpPr>
        <p:spPr/>
        <p:txBody>
          <a:bodyPr>
            <a:noAutofit/>
          </a:bodyPr>
          <a:lstStyle/>
          <a:p>
            <a:r>
              <a:rPr lang="nl-NL" sz="2400" dirty="0">
                <a:latin typeface="+mj-lt"/>
              </a:rPr>
              <a:t>“De methode heeft als effect dat leerlingen met lage scores niet zoveel hogere cijfers krijgen per extra scorepunt. </a:t>
            </a:r>
            <a:r>
              <a:rPr lang="nl-NL" sz="2400" b="1" dirty="0">
                <a:highlight>
                  <a:srgbClr val="FFFF00"/>
                </a:highlight>
                <a:latin typeface="+mj-lt"/>
              </a:rPr>
              <a:t>Dat is verdedigbaar omdat er ook met veel gokken altijd wel een paar vragen goed beantwoord kan worden </a:t>
            </a:r>
            <a:r>
              <a:rPr lang="nl-NL" sz="2400" dirty="0">
                <a:highlight>
                  <a:srgbClr val="FFFF00"/>
                </a:highlight>
                <a:latin typeface="+mj-lt"/>
              </a:rPr>
              <a:t>(</a:t>
            </a:r>
            <a:r>
              <a:rPr lang="nl-NL" sz="2400" dirty="0">
                <a:latin typeface="+mj-lt"/>
              </a:rPr>
              <a:t>maar nog steeds een lage totaalscore). De waardering neemt echter toe bij hogere scores. Daarom zijn de cijfersprongen bij een extra scorepunt hier ook groter.”</a:t>
            </a:r>
          </a:p>
        </p:txBody>
      </p:sp>
    </p:spTree>
    <p:extLst>
      <p:ext uri="{BB962C8B-B14F-4D97-AF65-F5344CB8AC3E}">
        <p14:creationId xmlns:p14="http://schemas.microsoft.com/office/powerpoint/2010/main" val="2086490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 xmlns:a16="http://schemas.microsoft.com/office/drawing/2014/main" id="{C83AFA17-967A-9F1A-B308-691AA04F771F}"/>
              </a:ext>
            </a:extLst>
          </p:cNvPr>
          <p:cNvSpPr txBox="1"/>
          <p:nvPr/>
        </p:nvSpPr>
        <p:spPr>
          <a:xfrm>
            <a:off x="1213945" y="827690"/>
            <a:ext cx="10397358" cy="4439164"/>
          </a:xfrm>
          <a:prstGeom prst="rect">
            <a:avLst/>
          </a:prstGeom>
          <a:noFill/>
        </p:spPr>
        <p:txBody>
          <a:bodyPr wrap="square">
            <a:spAutoFit/>
          </a:bodyPr>
          <a:lstStyle/>
          <a:p>
            <a:r>
              <a:rPr kumimoji="0" lang="nl-NL" sz="2000" b="0" i="0" u="none" strike="noStrike" kern="1200" cap="none" spc="-50" normalizeH="0" baseline="0" noProof="0" dirty="0">
                <a:ln>
                  <a:noFill/>
                </a:ln>
                <a:solidFill>
                  <a:prstClr val="black">
                    <a:lumMod val="75000"/>
                    <a:lumOff val="25000"/>
                  </a:prstClr>
                </a:solidFill>
                <a:effectLst/>
                <a:uLnTx/>
                <a:uFillTx/>
                <a:latin typeface="Bookman Old Style" panose="020F0302020204030204"/>
                <a:ea typeface="+mj-ea"/>
                <a:cs typeface="+mj-cs"/>
              </a:rPr>
              <a:t>“Je past een N-term toe op de normering van de Kijk- en luistertoetsen. Ik herhaal dat een N-term één methode van normeren is, niet dé methode. Bij de Kijk- en luistertoetsen gebruiken we geen N-term, waardoor het niet mogelijk is de formule die daar geldt los te laten op de scoretabel van welke </a:t>
            </a:r>
            <a:r>
              <a:rPr kumimoji="0" lang="nl-NL" sz="2000" b="0" i="1" u="none" strike="noStrike" kern="1200" cap="none" spc="-50" normalizeH="0" baseline="0" noProof="0" dirty="0">
                <a:ln>
                  <a:noFill/>
                </a:ln>
                <a:solidFill>
                  <a:prstClr val="black">
                    <a:lumMod val="75000"/>
                    <a:lumOff val="25000"/>
                  </a:prstClr>
                </a:solidFill>
                <a:effectLst/>
                <a:uLnTx/>
                <a:uFillTx/>
                <a:latin typeface="Bookman Old Style" panose="020F0302020204030204"/>
                <a:ea typeface="+mj-ea"/>
                <a:cs typeface="+mj-cs"/>
              </a:rPr>
              <a:t>Kijk- en luistertoets </a:t>
            </a:r>
            <a:r>
              <a:rPr kumimoji="0" lang="nl-NL" sz="2000" b="0" i="0" u="none" strike="noStrike" kern="1200" cap="none" spc="-50" normalizeH="0" baseline="0" noProof="0" dirty="0">
                <a:ln>
                  <a:noFill/>
                </a:ln>
                <a:solidFill>
                  <a:prstClr val="black">
                    <a:lumMod val="75000"/>
                    <a:lumOff val="25000"/>
                  </a:prstClr>
                </a:solidFill>
                <a:effectLst/>
                <a:uLnTx/>
                <a:uFillTx/>
                <a:latin typeface="Bookman Old Style" panose="020F0302020204030204"/>
                <a:ea typeface="+mj-ea"/>
                <a:cs typeface="+mj-cs"/>
              </a:rPr>
              <a:t>dan ook. Er zal dan altijd discrepantie tussen het scoreverloop zijn.”</a:t>
            </a:r>
          </a:p>
          <a:p>
            <a:endParaRPr lang="nl-NL" sz="2000" spc="-50" dirty="0">
              <a:solidFill>
                <a:prstClr val="black">
                  <a:lumMod val="75000"/>
                  <a:lumOff val="25000"/>
                </a:prstClr>
              </a:solidFill>
              <a:latin typeface="Bookman Old Style" panose="020F0302020204030204"/>
              <a:ea typeface="+mj-ea"/>
              <a:cs typeface="+mj-cs"/>
            </a:endParaRPr>
          </a:p>
          <a:p>
            <a:endParaRPr lang="nl-NL" sz="2000" spc="-50" dirty="0">
              <a:solidFill>
                <a:prstClr val="black">
                  <a:lumMod val="75000"/>
                  <a:lumOff val="25000"/>
                </a:prstClr>
              </a:solidFill>
              <a:latin typeface="Bookman Old Style" panose="020F0302020204030204"/>
              <a:ea typeface="+mj-ea"/>
              <a:cs typeface="+mj-cs"/>
            </a:endParaRPr>
          </a:p>
          <a:p>
            <a:endParaRPr lang="nl-NL" sz="2000" spc="-50" dirty="0">
              <a:solidFill>
                <a:prstClr val="black">
                  <a:lumMod val="75000"/>
                  <a:lumOff val="25000"/>
                </a:prstClr>
              </a:solidFill>
              <a:latin typeface="Bookman Old Style" panose="020F0302020204030204"/>
              <a:ea typeface="+mj-ea"/>
              <a:cs typeface="+mj-cs"/>
            </a:endParaRPr>
          </a:p>
          <a:p>
            <a:endParaRPr lang="nl-NL" sz="2000" spc="-50" dirty="0">
              <a:solidFill>
                <a:prstClr val="black">
                  <a:lumMod val="75000"/>
                  <a:lumOff val="25000"/>
                </a:prstClr>
              </a:solidFill>
              <a:latin typeface="Bookman Old Style" panose="020F0302020204030204"/>
              <a:ea typeface="+mj-ea"/>
              <a:cs typeface="+mj-cs"/>
            </a:endParaRPr>
          </a:p>
          <a:p>
            <a:endParaRPr lang="nl-NL" sz="2000" spc="-50" dirty="0">
              <a:solidFill>
                <a:prstClr val="black">
                  <a:lumMod val="75000"/>
                  <a:lumOff val="25000"/>
                </a:prstClr>
              </a:solidFill>
              <a:latin typeface="Bookman Old Style" panose="020F0302020204030204"/>
              <a:ea typeface="+mj-ea"/>
              <a:cs typeface="+mj-cs"/>
            </a:endParaRPr>
          </a:p>
          <a:p>
            <a:pPr marL="91440" marR="0" lvl="0" indent="-91440" algn="l" defTabSz="914400" rtl="0" eaLnBrk="1" fontAlgn="auto" latinLnBrk="0" hangingPunct="1">
              <a:lnSpc>
                <a:spcPct val="110000"/>
              </a:lnSpc>
              <a:spcBef>
                <a:spcPts val="1200"/>
              </a:spcBef>
              <a:spcAft>
                <a:spcPts val="200"/>
              </a:spcAft>
              <a:buClr>
                <a:srgbClr val="EC7016"/>
              </a:buClr>
              <a:buSzPct val="100000"/>
              <a:buFont typeface="Calibri" panose="020F0502020204030204" pitchFamily="34" charset="0"/>
              <a:buChar char=" "/>
              <a:tabLst/>
              <a:defRPr/>
            </a:pPr>
            <a:r>
              <a:rPr kumimoji="0" lang="nl-NL" sz="2400" b="0" i="0" u="none" strike="noStrike" kern="1200" cap="none" spc="0" normalizeH="0" baseline="0" noProof="0" dirty="0">
                <a:ln>
                  <a:noFill/>
                </a:ln>
                <a:solidFill>
                  <a:prstClr val="black">
                    <a:lumMod val="75000"/>
                    <a:lumOff val="25000"/>
                  </a:prstClr>
                </a:solidFill>
                <a:effectLst/>
                <a:uLnTx/>
                <a:uFillTx/>
                <a:latin typeface="Bookman Old Style" panose="020F0302020204030204"/>
                <a:ea typeface="+mn-ea"/>
                <a:cs typeface="+mn-cs"/>
              </a:rPr>
              <a:t>Bij Engels gokken ze blijkbaar niet want daar krijgen ze hogere cijfers voor de lage scores….</a:t>
            </a:r>
          </a:p>
          <a:p>
            <a:endParaRPr lang="nl-NL" dirty="0"/>
          </a:p>
        </p:txBody>
      </p:sp>
    </p:spTree>
    <p:extLst>
      <p:ext uri="{BB962C8B-B14F-4D97-AF65-F5344CB8AC3E}">
        <p14:creationId xmlns:p14="http://schemas.microsoft.com/office/powerpoint/2010/main" val="741247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E56D4BE-D028-982A-A8B7-89178CB7D319}"/>
              </a:ext>
            </a:extLst>
          </p:cNvPr>
          <p:cNvSpPr>
            <a:spLocks noGrp="1"/>
          </p:cNvSpPr>
          <p:nvPr>
            <p:ph type="title" idx="4294967295"/>
          </p:nvPr>
        </p:nvSpPr>
        <p:spPr>
          <a:xfrm>
            <a:off x="0" y="287338"/>
            <a:ext cx="12192000" cy="1289050"/>
          </a:xfrm>
        </p:spPr>
        <p:txBody>
          <a:bodyPr>
            <a:normAutofit/>
          </a:bodyPr>
          <a:lstStyle/>
          <a:p>
            <a:r>
              <a:rPr lang="nl-NL" sz="2400" dirty="0"/>
              <a:t>“Dit jaar is er versoepeld bij Frans vwo, om op acceptabele landelijke cijfers uit te komen. </a:t>
            </a:r>
          </a:p>
        </p:txBody>
      </p:sp>
      <p:sp>
        <p:nvSpPr>
          <p:cNvPr id="3" name="Tijdelijke aanduiding voor inhoud 2">
            <a:extLst>
              <a:ext uri="{FF2B5EF4-FFF2-40B4-BE49-F238E27FC236}">
                <a16:creationId xmlns="" xmlns:a16="http://schemas.microsoft.com/office/drawing/2014/main" id="{AD02160F-E8AB-F269-E93A-35C955EDB81F}"/>
              </a:ext>
            </a:extLst>
          </p:cNvPr>
          <p:cNvSpPr>
            <a:spLocks noGrp="1"/>
          </p:cNvSpPr>
          <p:nvPr>
            <p:ph idx="4294967295"/>
          </p:nvPr>
        </p:nvSpPr>
        <p:spPr>
          <a:xfrm>
            <a:off x="0" y="1653702"/>
            <a:ext cx="12192000" cy="4215286"/>
          </a:xfrm>
        </p:spPr>
        <p:txBody>
          <a:bodyPr>
            <a:normAutofit fontScale="25000" lnSpcReduction="20000"/>
          </a:bodyPr>
          <a:lstStyle/>
          <a:p>
            <a:r>
              <a:rPr lang="nl-NL" sz="8000" b="1" dirty="0">
                <a:latin typeface="+mj-lt"/>
              </a:rPr>
              <a:t>We normeren nooit strenger, we versoepelen wanneer nodig  </a:t>
            </a:r>
          </a:p>
          <a:p>
            <a:r>
              <a:rPr lang="nl-NL" sz="8000" dirty="0">
                <a:latin typeface="+mj-lt"/>
              </a:rPr>
              <a:t>In principe leggen we dus bij elke toets de lat bij dezelfde vaardigheid als vorige jaren. Als we na de afnameweek zien dat dat prima cijfers oplevert, dan is duidelijk dat we die normering één op één over kunnen nemen. Als de toets goed gemaakt is, dan zal het landelijke gemiddelde hoger uitvallen, en/of is het percentage leerlingen dat een onvoldoende haalt lager. Maar: als we zien dat met de normering het landelijke gemiddelde opeens lager dan een 6,0 is, en/of dat meer dan 40% van de leerlingen een onvoldoende gaat scoren, dan grijpen we in. We versoepelen dan de normering: we leggen de lat iets lager, zodat er weer acceptabele, landelijke cijfers verschijnen. Dit zullen we dan wel vermelden bij het publiceren van de normering.”</a:t>
            </a:r>
          </a:p>
          <a:p>
            <a:r>
              <a:rPr lang="nl-NL" sz="8000" dirty="0">
                <a:latin typeface="+mj-lt"/>
                <a:hlinkClick r:id="rId2"/>
              </a:rPr>
              <a:t>https://www.cito.nl/-/media/files/voortgezet-onderwijs/kijk-en-luistertoetsen/adviesnormen/cito-toelichting-adviesnormen-klt-2023.pdf?la=nl-nl</a:t>
            </a:r>
            <a:endParaRPr lang="nl-NL" sz="8000" dirty="0">
              <a:latin typeface="+mj-lt"/>
            </a:endParaRPr>
          </a:p>
          <a:p>
            <a:endParaRPr lang="nl-NL" dirty="0"/>
          </a:p>
        </p:txBody>
      </p:sp>
    </p:spTree>
    <p:extLst>
      <p:ext uri="{BB962C8B-B14F-4D97-AF65-F5344CB8AC3E}">
        <p14:creationId xmlns:p14="http://schemas.microsoft.com/office/powerpoint/2010/main" val="1124397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1740A64-42C5-1514-BDA5-FD51B098F0FC}"/>
              </a:ext>
            </a:extLst>
          </p:cNvPr>
          <p:cNvSpPr>
            <a:spLocks noGrp="1"/>
          </p:cNvSpPr>
          <p:nvPr>
            <p:ph type="title"/>
          </p:nvPr>
        </p:nvSpPr>
        <p:spPr>
          <a:xfrm>
            <a:off x="654269" y="286603"/>
            <a:ext cx="10791495" cy="1450757"/>
          </a:xfrm>
        </p:spPr>
        <p:txBody>
          <a:bodyPr>
            <a:normAutofit/>
          </a:bodyPr>
          <a:lstStyle/>
          <a:p>
            <a:r>
              <a:rPr lang="nl-NL" sz="2400" dirty="0"/>
              <a:t>Of je het nu cesuur noemt of N-term, het komt ongeveer op hetzelfde neer schrijft McKinsey </a:t>
            </a:r>
          </a:p>
        </p:txBody>
      </p:sp>
      <p:sp>
        <p:nvSpPr>
          <p:cNvPr id="3" name="Tijdelijke aanduiding voor inhoud 2">
            <a:extLst>
              <a:ext uri="{FF2B5EF4-FFF2-40B4-BE49-F238E27FC236}">
                <a16:creationId xmlns="" xmlns:a16="http://schemas.microsoft.com/office/drawing/2014/main" id="{483693DE-FB1E-EDDC-DC14-126DFFC62F58}"/>
              </a:ext>
            </a:extLst>
          </p:cNvPr>
          <p:cNvSpPr>
            <a:spLocks noGrp="1"/>
          </p:cNvSpPr>
          <p:nvPr>
            <p:ph idx="1"/>
          </p:nvPr>
        </p:nvSpPr>
        <p:spPr>
          <a:xfrm>
            <a:off x="733097" y="2108201"/>
            <a:ext cx="10791495" cy="3760891"/>
          </a:xfrm>
        </p:spPr>
        <p:txBody>
          <a:bodyPr>
            <a:normAutofit/>
          </a:bodyPr>
          <a:lstStyle/>
          <a:p>
            <a:endParaRPr lang="nl-NL" sz="2400" dirty="0">
              <a:latin typeface="+mj-lt"/>
            </a:endParaRPr>
          </a:p>
          <a:p>
            <a:endParaRPr lang="nl-NL" sz="2400" dirty="0">
              <a:latin typeface="+mj-lt"/>
            </a:endParaRPr>
          </a:p>
          <a:p>
            <a:r>
              <a:rPr lang="nl-NL" sz="2400" dirty="0">
                <a:latin typeface="+mj-lt"/>
              </a:rPr>
              <a:t>“De normhandhaving (nu middels de N-term destijds de cesuur) biedt hiervoor geen verklaring omdat deze nu ongeveer even hoog is als 30 jaar geleden. Dat wil zeggen het aantal tienden dat bij het cijfer wordt opgeteld is vergelijkbaar.”</a:t>
            </a:r>
          </a:p>
        </p:txBody>
      </p:sp>
    </p:spTree>
    <p:extLst>
      <p:ext uri="{BB962C8B-B14F-4D97-AF65-F5344CB8AC3E}">
        <p14:creationId xmlns:p14="http://schemas.microsoft.com/office/powerpoint/2010/main" val="3865729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264A2E-E5B2-6339-DED9-78CF17AE34A2}"/>
              </a:ext>
            </a:extLst>
          </p:cNvPr>
          <p:cNvSpPr>
            <a:spLocks noGrp="1"/>
          </p:cNvSpPr>
          <p:nvPr>
            <p:ph type="title"/>
          </p:nvPr>
        </p:nvSpPr>
        <p:spPr>
          <a:xfrm>
            <a:off x="1064172" y="286603"/>
            <a:ext cx="10091508" cy="1234769"/>
          </a:xfrm>
        </p:spPr>
        <p:txBody>
          <a:bodyPr>
            <a:normAutofit/>
          </a:bodyPr>
          <a:lstStyle/>
          <a:p>
            <a:r>
              <a:rPr lang="nl-NL" sz="4000" dirty="0"/>
              <a:t>Het Wiskunde McKinseyrapport van  Loek </a:t>
            </a:r>
            <a:r>
              <a:rPr lang="nl-NL" sz="4000" dirty="0" err="1"/>
              <a:t>Zonnenberg</a:t>
            </a:r>
            <a:r>
              <a:rPr lang="nl-NL" sz="4000" dirty="0"/>
              <a:t> and Paul Rutten p. 41</a:t>
            </a:r>
          </a:p>
        </p:txBody>
      </p:sp>
      <p:pic>
        <p:nvPicPr>
          <p:cNvPr id="4" name="Tijdelijke aanduiding voor inhoud 3">
            <a:extLst>
              <a:ext uri="{FF2B5EF4-FFF2-40B4-BE49-F238E27FC236}">
                <a16:creationId xmlns="" xmlns:a16="http://schemas.microsoft.com/office/drawing/2014/main" id="{F9E11C54-3538-10AE-52A2-6CF695623EB8}"/>
              </a:ext>
            </a:extLst>
          </p:cNvPr>
          <p:cNvPicPr>
            <a:picLocks noGrp="1" noChangeAspect="1"/>
          </p:cNvPicPr>
          <p:nvPr>
            <p:ph idx="1"/>
          </p:nvPr>
        </p:nvPicPr>
        <p:blipFill>
          <a:blip r:embed="rId2"/>
          <a:stretch>
            <a:fillRect/>
          </a:stretch>
        </p:blipFill>
        <p:spPr>
          <a:xfrm>
            <a:off x="2656776" y="1907628"/>
            <a:ext cx="6604379" cy="3961360"/>
          </a:xfrm>
          <a:prstGeom prst="rect">
            <a:avLst/>
          </a:prstGeom>
        </p:spPr>
      </p:pic>
    </p:spTree>
    <p:extLst>
      <p:ext uri="{BB962C8B-B14F-4D97-AF65-F5344CB8AC3E}">
        <p14:creationId xmlns:p14="http://schemas.microsoft.com/office/powerpoint/2010/main" val="3135697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C8C19ED-6768-A4E4-A436-8AD1F2D0E751}"/>
              </a:ext>
            </a:extLst>
          </p:cNvPr>
          <p:cNvSpPr>
            <a:spLocks noGrp="1"/>
          </p:cNvSpPr>
          <p:nvPr>
            <p:ph type="title"/>
          </p:nvPr>
        </p:nvSpPr>
        <p:spPr>
          <a:xfrm>
            <a:off x="1180730" y="97654"/>
            <a:ext cx="9974949" cy="1597140"/>
          </a:xfrm>
        </p:spPr>
        <p:txBody>
          <a:bodyPr>
            <a:noAutofit/>
          </a:bodyPr>
          <a:lstStyle/>
          <a:p>
            <a:r>
              <a:rPr lang="nl-NL" sz="2000" dirty="0"/>
              <a:t/>
            </a:r>
            <a:br>
              <a:rPr lang="nl-NL" sz="2000" dirty="0"/>
            </a:br>
            <a:r>
              <a:rPr lang="nl-NL" sz="2000" dirty="0"/>
              <a:t/>
            </a:r>
            <a:br>
              <a:rPr lang="nl-NL" sz="2000" dirty="0"/>
            </a:br>
            <a:endParaRPr lang="nl-NL" sz="2000" dirty="0"/>
          </a:p>
        </p:txBody>
      </p:sp>
      <p:pic>
        <p:nvPicPr>
          <p:cNvPr id="4" name="Tijdelijke aanduiding voor inhoud 3">
            <a:extLst>
              <a:ext uri="{FF2B5EF4-FFF2-40B4-BE49-F238E27FC236}">
                <a16:creationId xmlns="" xmlns:a16="http://schemas.microsoft.com/office/drawing/2014/main" id="{FCAEFB76-4A9C-B5E2-C3F9-CE0974EA7888}"/>
              </a:ext>
            </a:extLst>
          </p:cNvPr>
          <p:cNvPicPr>
            <a:picLocks noGrp="1" noChangeAspect="1"/>
          </p:cNvPicPr>
          <p:nvPr>
            <p:ph idx="1"/>
          </p:nvPr>
        </p:nvPicPr>
        <p:blipFill>
          <a:blip r:embed="rId2"/>
          <a:stretch>
            <a:fillRect/>
          </a:stretch>
        </p:blipFill>
        <p:spPr>
          <a:xfrm>
            <a:off x="294447" y="945931"/>
            <a:ext cx="9769015" cy="5431221"/>
          </a:xfrm>
          <a:prstGeom prst="rect">
            <a:avLst/>
          </a:prstGeom>
        </p:spPr>
      </p:pic>
    </p:spTree>
    <p:extLst>
      <p:ext uri="{BB962C8B-B14F-4D97-AF65-F5344CB8AC3E}">
        <p14:creationId xmlns:p14="http://schemas.microsoft.com/office/powerpoint/2010/main" val="246420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4FF76B3-C54E-831C-FB70-89C27F6F609B}"/>
              </a:ext>
            </a:extLst>
          </p:cNvPr>
          <p:cNvSpPr>
            <a:spLocks noGrp="1"/>
          </p:cNvSpPr>
          <p:nvPr>
            <p:ph type="title"/>
          </p:nvPr>
        </p:nvSpPr>
        <p:spPr/>
        <p:txBody>
          <a:bodyPr/>
          <a:lstStyle/>
          <a:p>
            <a:r>
              <a:rPr lang="en-US" dirty="0"/>
              <a:t>Op 24 </a:t>
            </a:r>
            <a:r>
              <a:rPr lang="en-US" dirty="0" err="1"/>
              <a:t>januari</a:t>
            </a:r>
            <a:r>
              <a:rPr lang="en-US" dirty="0"/>
              <a:t> 2020 </a:t>
            </a:r>
            <a:r>
              <a:rPr lang="en-US" dirty="0" err="1"/>
              <a:t>zegt</a:t>
            </a:r>
            <a:r>
              <a:rPr lang="en-US" dirty="0"/>
              <a:t> het CvTE Frans en </a:t>
            </a:r>
            <a:r>
              <a:rPr lang="en-US" dirty="0" err="1"/>
              <a:t>Duits</a:t>
            </a:r>
            <a:r>
              <a:rPr lang="en-US" dirty="0"/>
              <a:t> HAVO </a:t>
            </a:r>
            <a:r>
              <a:rPr lang="en-US" dirty="0" err="1"/>
              <a:t>een</a:t>
            </a:r>
            <a:r>
              <a:rPr lang="en-US" dirty="0"/>
              <a:t> 6,3 toe</a:t>
            </a:r>
            <a:endParaRPr lang="fr-FR" dirty="0"/>
          </a:p>
        </p:txBody>
      </p:sp>
      <p:pic>
        <p:nvPicPr>
          <p:cNvPr id="13" name="Tijdelijke aanduiding voor inhoud 12" descr="Afbeelding met tekst&#10;&#10;Automatisch gegenereerde beschrijving">
            <a:extLst>
              <a:ext uri="{FF2B5EF4-FFF2-40B4-BE49-F238E27FC236}">
                <a16:creationId xmlns="" xmlns:a16="http://schemas.microsoft.com/office/drawing/2014/main" id="{E8059C91-8ADA-897E-8838-D7D97209AB63}"/>
              </a:ext>
            </a:extLst>
          </p:cNvPr>
          <p:cNvPicPr>
            <a:picLocks noGrp="1" noChangeAspect="1"/>
          </p:cNvPicPr>
          <p:nvPr>
            <p:ph idx="1"/>
          </p:nvPr>
        </p:nvPicPr>
        <p:blipFill>
          <a:blip r:embed="rId2"/>
          <a:stretch>
            <a:fillRect/>
          </a:stretch>
        </p:blipFill>
        <p:spPr>
          <a:xfrm>
            <a:off x="3430025" y="2108200"/>
            <a:ext cx="5392275" cy="3760788"/>
          </a:xfrm>
        </p:spPr>
      </p:pic>
    </p:spTree>
    <p:extLst>
      <p:ext uri="{BB962C8B-B14F-4D97-AF65-F5344CB8AC3E}">
        <p14:creationId xmlns:p14="http://schemas.microsoft.com/office/powerpoint/2010/main" val="2774063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2A538EC-FD0F-07F0-98AE-373A949A0101}"/>
              </a:ext>
            </a:extLst>
          </p:cNvPr>
          <p:cNvSpPr>
            <a:spLocks noGrp="1"/>
          </p:cNvSpPr>
          <p:nvPr>
            <p:ph type="title"/>
          </p:nvPr>
        </p:nvSpPr>
        <p:spPr>
          <a:xfrm>
            <a:off x="1261240" y="286603"/>
            <a:ext cx="9894439" cy="564735"/>
          </a:xfrm>
        </p:spPr>
        <p:txBody>
          <a:bodyPr>
            <a:normAutofit/>
          </a:bodyPr>
          <a:lstStyle/>
          <a:p>
            <a:r>
              <a:rPr lang="nl-NL" sz="2800" dirty="0"/>
              <a:t>Dit tref je aan over leesvaardigheid op p.44</a:t>
            </a:r>
          </a:p>
        </p:txBody>
      </p:sp>
      <p:pic>
        <p:nvPicPr>
          <p:cNvPr id="4" name="Tijdelijke aanduiding voor inhoud 3">
            <a:extLst>
              <a:ext uri="{FF2B5EF4-FFF2-40B4-BE49-F238E27FC236}">
                <a16:creationId xmlns="" xmlns:a16="http://schemas.microsoft.com/office/drawing/2014/main" id="{04B7E617-1521-87D8-7CF1-81065CD68156}"/>
              </a:ext>
            </a:extLst>
          </p:cNvPr>
          <p:cNvPicPr>
            <a:picLocks noGrp="1" noChangeAspect="1"/>
          </p:cNvPicPr>
          <p:nvPr>
            <p:ph idx="1"/>
          </p:nvPr>
        </p:nvPicPr>
        <p:blipFill>
          <a:blip r:embed="rId2"/>
          <a:stretch>
            <a:fillRect/>
          </a:stretch>
        </p:blipFill>
        <p:spPr>
          <a:xfrm>
            <a:off x="2695902" y="771996"/>
            <a:ext cx="5435559" cy="5096992"/>
          </a:xfrm>
          <a:prstGeom prst="rect">
            <a:avLst/>
          </a:prstGeom>
        </p:spPr>
      </p:pic>
    </p:spTree>
    <p:extLst>
      <p:ext uri="{BB962C8B-B14F-4D97-AF65-F5344CB8AC3E}">
        <p14:creationId xmlns:p14="http://schemas.microsoft.com/office/powerpoint/2010/main" val="119884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B692A59-221B-6D91-622B-407A2561F97C}"/>
              </a:ext>
            </a:extLst>
          </p:cNvPr>
          <p:cNvSpPr>
            <a:spLocks noGrp="1"/>
          </p:cNvSpPr>
          <p:nvPr>
            <p:ph type="title"/>
          </p:nvPr>
        </p:nvSpPr>
        <p:spPr/>
        <p:txBody>
          <a:bodyPr/>
          <a:lstStyle/>
          <a:p>
            <a:r>
              <a:rPr lang="nl-NL" dirty="0"/>
              <a:t>Het rapport Steur zegt</a:t>
            </a:r>
            <a:br>
              <a:rPr lang="nl-NL" dirty="0"/>
            </a:br>
            <a:r>
              <a:rPr lang="nl-NL" dirty="0"/>
              <a:t>(McKinsey p. 50)</a:t>
            </a:r>
          </a:p>
        </p:txBody>
      </p:sp>
      <p:pic>
        <p:nvPicPr>
          <p:cNvPr id="4" name="Tijdelijke aanduiding voor inhoud 3">
            <a:extLst>
              <a:ext uri="{FF2B5EF4-FFF2-40B4-BE49-F238E27FC236}">
                <a16:creationId xmlns="" xmlns:a16="http://schemas.microsoft.com/office/drawing/2014/main" id="{B8D74AA9-1E5F-C1DE-A607-E1AF16A883A6}"/>
              </a:ext>
            </a:extLst>
          </p:cNvPr>
          <p:cNvPicPr>
            <a:picLocks noGrp="1" noChangeAspect="1"/>
          </p:cNvPicPr>
          <p:nvPr>
            <p:ph idx="1"/>
          </p:nvPr>
        </p:nvPicPr>
        <p:blipFill>
          <a:blip r:embed="rId2"/>
          <a:stretch>
            <a:fillRect/>
          </a:stretch>
        </p:blipFill>
        <p:spPr>
          <a:xfrm>
            <a:off x="2230109" y="2325414"/>
            <a:ext cx="7537889" cy="3036094"/>
          </a:xfrm>
          <a:prstGeom prst="rect">
            <a:avLst/>
          </a:prstGeom>
        </p:spPr>
      </p:pic>
    </p:spTree>
    <p:extLst>
      <p:ext uri="{BB962C8B-B14F-4D97-AF65-F5344CB8AC3E}">
        <p14:creationId xmlns:p14="http://schemas.microsoft.com/office/powerpoint/2010/main" val="3981456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5E031BC-5111-AEE8-A535-0535CADDB348}"/>
              </a:ext>
            </a:extLst>
          </p:cNvPr>
          <p:cNvSpPr>
            <a:spLocks noGrp="1"/>
          </p:cNvSpPr>
          <p:nvPr>
            <p:ph type="title"/>
          </p:nvPr>
        </p:nvSpPr>
        <p:spPr>
          <a:xfrm>
            <a:off x="1097280" y="286603"/>
            <a:ext cx="10058400" cy="1648729"/>
          </a:xfrm>
        </p:spPr>
        <p:txBody>
          <a:bodyPr>
            <a:normAutofit/>
          </a:bodyPr>
          <a:lstStyle/>
          <a:p>
            <a:r>
              <a:rPr lang="nl-NL" sz="2800" dirty="0"/>
              <a:t>2: De Commissie Steur samengesteld door het NRO concludeerde dat de vergelijking tussen PISA en het CE mank gaat en er geen sprake is van teruglopende onderwijsresultaten (McKinsey p.51)</a:t>
            </a:r>
          </a:p>
        </p:txBody>
      </p:sp>
      <p:pic>
        <p:nvPicPr>
          <p:cNvPr id="4" name="Tijdelijke aanduiding voor inhoud 3">
            <a:extLst>
              <a:ext uri="{FF2B5EF4-FFF2-40B4-BE49-F238E27FC236}">
                <a16:creationId xmlns="" xmlns:a16="http://schemas.microsoft.com/office/drawing/2014/main" id="{1F07890B-B8AA-C11F-A1EE-CA2B0318EA50}"/>
              </a:ext>
            </a:extLst>
          </p:cNvPr>
          <p:cNvPicPr>
            <a:picLocks noGrp="1" noChangeAspect="1"/>
          </p:cNvPicPr>
          <p:nvPr>
            <p:ph idx="1"/>
          </p:nvPr>
        </p:nvPicPr>
        <p:blipFill>
          <a:blip r:embed="rId2"/>
          <a:stretch>
            <a:fillRect/>
          </a:stretch>
        </p:blipFill>
        <p:spPr>
          <a:xfrm>
            <a:off x="1096963" y="2258659"/>
            <a:ext cx="10058400" cy="3459869"/>
          </a:xfrm>
          <a:prstGeom prst="rect">
            <a:avLst/>
          </a:prstGeom>
        </p:spPr>
      </p:pic>
    </p:spTree>
    <p:extLst>
      <p:ext uri="{BB962C8B-B14F-4D97-AF65-F5344CB8AC3E}">
        <p14:creationId xmlns:p14="http://schemas.microsoft.com/office/powerpoint/2010/main" val="1466774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5BFB419-1D63-3F62-1A14-270526CB3771}"/>
              </a:ext>
            </a:extLst>
          </p:cNvPr>
          <p:cNvSpPr>
            <a:spLocks noGrp="1"/>
          </p:cNvSpPr>
          <p:nvPr>
            <p:ph type="title"/>
          </p:nvPr>
        </p:nvSpPr>
        <p:spPr/>
        <p:txBody>
          <a:bodyPr/>
          <a:lstStyle/>
          <a:p>
            <a:r>
              <a:rPr lang="nl-NL" dirty="0"/>
              <a:t>Ik vrees dus dat de commissie Steur en het McKinsey rapport </a:t>
            </a:r>
          </a:p>
        </p:txBody>
      </p:sp>
      <p:sp>
        <p:nvSpPr>
          <p:cNvPr id="3" name="Tijdelijke aanduiding voor inhoud 2">
            <a:extLst>
              <a:ext uri="{FF2B5EF4-FFF2-40B4-BE49-F238E27FC236}">
                <a16:creationId xmlns="" xmlns:a16="http://schemas.microsoft.com/office/drawing/2014/main" id="{F5B3F177-3FEC-D58E-5E06-8358B05D2794}"/>
              </a:ext>
            </a:extLst>
          </p:cNvPr>
          <p:cNvSpPr>
            <a:spLocks noGrp="1"/>
          </p:cNvSpPr>
          <p:nvPr>
            <p:ph idx="1"/>
          </p:nvPr>
        </p:nvSpPr>
        <p:spPr/>
        <p:txBody>
          <a:bodyPr>
            <a:normAutofit/>
          </a:bodyPr>
          <a:lstStyle/>
          <a:p>
            <a:r>
              <a:rPr lang="nl-NL" sz="3200" dirty="0">
                <a:latin typeface="+mj-lt"/>
              </a:rPr>
              <a:t>zich niet hebben verdiept in de Kernvakregeling die maakt dat die vakken gemiddeld hoger scoren dankzij </a:t>
            </a:r>
          </a:p>
          <a:p>
            <a:r>
              <a:rPr lang="nl-NL" sz="3600" dirty="0">
                <a:latin typeface="+mj-lt"/>
              </a:rPr>
              <a:t>-te makkelijke eindexamens </a:t>
            </a:r>
          </a:p>
          <a:p>
            <a:r>
              <a:rPr lang="nl-NL" sz="3600" dirty="0">
                <a:latin typeface="+mj-lt"/>
              </a:rPr>
              <a:t>-gecombineerd met een ultra soepele N-term</a:t>
            </a:r>
          </a:p>
        </p:txBody>
      </p:sp>
    </p:spTree>
    <p:extLst>
      <p:ext uri="{BB962C8B-B14F-4D97-AF65-F5344CB8AC3E}">
        <p14:creationId xmlns:p14="http://schemas.microsoft.com/office/powerpoint/2010/main" val="2601656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CAC606-BE53-EDC0-C2ED-3182FDE47757}"/>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 xmlns:a16="http://schemas.microsoft.com/office/drawing/2014/main" id="{D73FEAC3-D2D1-2891-EABE-5FC45A228436}"/>
              </a:ext>
            </a:extLst>
          </p:cNvPr>
          <p:cNvPicPr>
            <a:picLocks noGrp="1" noChangeAspect="1"/>
          </p:cNvPicPr>
          <p:nvPr>
            <p:ph idx="1"/>
          </p:nvPr>
        </p:nvPicPr>
        <p:blipFill>
          <a:blip r:embed="rId2"/>
          <a:stretch>
            <a:fillRect/>
          </a:stretch>
        </p:blipFill>
        <p:spPr>
          <a:xfrm>
            <a:off x="1798248" y="457200"/>
            <a:ext cx="8532526" cy="5411788"/>
          </a:xfrm>
          <a:prstGeom prst="rect">
            <a:avLst/>
          </a:prstGeom>
        </p:spPr>
      </p:pic>
    </p:spTree>
    <p:extLst>
      <p:ext uri="{BB962C8B-B14F-4D97-AF65-F5344CB8AC3E}">
        <p14:creationId xmlns:p14="http://schemas.microsoft.com/office/powerpoint/2010/main" val="42307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71686F5-1A09-3A00-716B-67DF4AAFFAAB}"/>
              </a:ext>
            </a:extLst>
          </p:cNvPr>
          <p:cNvSpPr>
            <a:spLocks noGrp="1"/>
          </p:cNvSpPr>
          <p:nvPr>
            <p:ph type="title"/>
          </p:nvPr>
        </p:nvSpPr>
        <p:spPr/>
        <p:txBody>
          <a:bodyPr/>
          <a:lstStyle/>
          <a:p>
            <a:r>
              <a:rPr lang="en-US" dirty="0" err="1"/>
              <a:t>Zie</a:t>
            </a:r>
            <a:r>
              <a:rPr lang="en-US" dirty="0"/>
              <a:t> </a:t>
            </a:r>
            <a:r>
              <a:rPr lang="en-US" dirty="0" err="1"/>
              <a:t>hier</a:t>
            </a:r>
            <a:r>
              <a:rPr lang="en-US" dirty="0"/>
              <a:t>:</a:t>
            </a:r>
            <a:endParaRPr lang="fr-FR" dirty="0"/>
          </a:p>
        </p:txBody>
      </p:sp>
      <p:pic>
        <p:nvPicPr>
          <p:cNvPr id="5" name="Tijdelijke aanduiding voor inhoud 4" descr="Afbeelding met tekst">
            <a:extLst>
              <a:ext uri="{FF2B5EF4-FFF2-40B4-BE49-F238E27FC236}">
                <a16:creationId xmlns="" xmlns:a16="http://schemas.microsoft.com/office/drawing/2014/main" id="{5AF10B54-2C52-4DBF-6373-EAE8F8CB2232}"/>
              </a:ext>
            </a:extLst>
          </p:cNvPr>
          <p:cNvPicPr>
            <a:picLocks noGrp="1" noChangeAspect="1"/>
          </p:cNvPicPr>
          <p:nvPr>
            <p:ph idx="1"/>
          </p:nvPr>
        </p:nvPicPr>
        <p:blipFill>
          <a:blip r:embed="rId2"/>
          <a:stretch>
            <a:fillRect/>
          </a:stretch>
        </p:blipFill>
        <p:spPr>
          <a:xfrm>
            <a:off x="920671" y="2369976"/>
            <a:ext cx="10048219" cy="2313943"/>
          </a:xfrm>
        </p:spPr>
      </p:pic>
    </p:spTree>
    <p:extLst>
      <p:ext uri="{BB962C8B-B14F-4D97-AF65-F5344CB8AC3E}">
        <p14:creationId xmlns:p14="http://schemas.microsoft.com/office/powerpoint/2010/main" val="15719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6F7BB83-9222-0F54-3C03-77AA787E5C38}"/>
              </a:ext>
            </a:extLst>
          </p:cNvPr>
          <p:cNvSpPr>
            <a:spLocks noGrp="1"/>
          </p:cNvSpPr>
          <p:nvPr>
            <p:ph type="title"/>
          </p:nvPr>
        </p:nvSpPr>
        <p:spPr>
          <a:xfrm>
            <a:off x="1097280" y="286603"/>
            <a:ext cx="10058400" cy="935225"/>
          </a:xfrm>
        </p:spPr>
        <p:txBody>
          <a:bodyPr/>
          <a:lstStyle/>
          <a:p>
            <a:r>
              <a:rPr lang="nl-NL" dirty="0"/>
              <a:t>Hoe pakt die Kernvakregeling uit?</a:t>
            </a:r>
          </a:p>
        </p:txBody>
      </p:sp>
      <p:sp>
        <p:nvSpPr>
          <p:cNvPr id="3" name="Tijdelijke aanduiding voor inhoud 2">
            <a:extLst>
              <a:ext uri="{FF2B5EF4-FFF2-40B4-BE49-F238E27FC236}">
                <a16:creationId xmlns="" xmlns:a16="http://schemas.microsoft.com/office/drawing/2014/main" id="{F4841FDE-33D8-FBDB-51E9-2BB776F5EE4D}"/>
              </a:ext>
            </a:extLst>
          </p:cNvPr>
          <p:cNvSpPr>
            <a:spLocks noGrp="1"/>
          </p:cNvSpPr>
          <p:nvPr>
            <p:ph idx="1"/>
          </p:nvPr>
        </p:nvSpPr>
        <p:spPr/>
        <p:txBody>
          <a:bodyPr>
            <a:normAutofit lnSpcReduction="10000"/>
          </a:bodyPr>
          <a:lstStyle/>
          <a:p>
            <a:r>
              <a:rPr lang="nl-NL" dirty="0">
                <a:latin typeface="+mj-lt"/>
              </a:rPr>
              <a:t>In 2019 was het landelijk gemiddelde Nederlands VWO een 6.2 en dat van Wiskunde B een 7. De normering bij Nederlands was 0.6 en bij Wiskunde B 1.8. Een normaal examen streeft naar een norm van 1. Bij Nederlands zijn er dus 0.4 punten afgetrokken en bij Wiskunde B heeft iedereen gratis 0.8 punten erbij gekregen. Eigenlijk is het dus zo dat:</a:t>
            </a:r>
          </a:p>
          <a:p>
            <a:r>
              <a:rPr lang="nl-NL" dirty="0">
                <a:latin typeface="+mj-lt"/>
              </a:rPr>
              <a:t>6.2+0.4= </a:t>
            </a:r>
            <a:r>
              <a:rPr lang="nl-NL" b="1" dirty="0">
                <a:latin typeface="+mj-lt"/>
              </a:rPr>
              <a:t>6.6</a:t>
            </a:r>
            <a:r>
              <a:rPr lang="nl-NL" dirty="0">
                <a:latin typeface="+mj-lt"/>
              </a:rPr>
              <a:t>  het </a:t>
            </a:r>
            <a:r>
              <a:rPr lang="nl-NL" dirty="0" err="1">
                <a:latin typeface="+mj-lt"/>
              </a:rPr>
              <a:t>ongemanipuleerde</a:t>
            </a:r>
            <a:r>
              <a:rPr lang="nl-NL" dirty="0">
                <a:latin typeface="+mj-lt"/>
              </a:rPr>
              <a:t> cijfer is voor Nederlands</a:t>
            </a:r>
          </a:p>
          <a:p>
            <a:r>
              <a:rPr lang="nl-NL" dirty="0">
                <a:latin typeface="+mj-lt"/>
              </a:rPr>
              <a:t>7.0-0.8= </a:t>
            </a:r>
            <a:r>
              <a:rPr lang="nl-NL" b="1" dirty="0">
                <a:latin typeface="+mj-lt"/>
              </a:rPr>
              <a:t>6.2</a:t>
            </a:r>
            <a:r>
              <a:rPr lang="nl-NL" dirty="0">
                <a:latin typeface="+mj-lt"/>
              </a:rPr>
              <a:t>  het eigenlijke cijfer voor Wiskunde B is.</a:t>
            </a:r>
          </a:p>
          <a:p>
            <a:r>
              <a:rPr lang="nl-NL" dirty="0">
                <a:latin typeface="+mj-lt"/>
              </a:rPr>
              <a:t>Kinderen kregen dus collectief strafpunten voor Nederlands en konden hun nagestreefde cum laude op hun buik schrijven, en dat is wreed want Nederlands was beter gemaakt dan Wiskunde B.</a:t>
            </a:r>
          </a:p>
          <a:p>
            <a:endParaRPr lang="nl-NL" dirty="0"/>
          </a:p>
        </p:txBody>
      </p:sp>
    </p:spTree>
    <p:extLst>
      <p:ext uri="{BB962C8B-B14F-4D97-AF65-F5344CB8AC3E}">
        <p14:creationId xmlns:p14="http://schemas.microsoft.com/office/powerpoint/2010/main" val="307609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E8990A1-32A6-4723-3CAB-7EF8F4035E79}"/>
              </a:ext>
            </a:extLst>
          </p:cNvPr>
          <p:cNvSpPr>
            <a:spLocks noGrp="1"/>
          </p:cNvSpPr>
          <p:nvPr>
            <p:ph type="title"/>
          </p:nvPr>
        </p:nvSpPr>
        <p:spPr/>
        <p:txBody>
          <a:bodyPr/>
          <a:lstStyle/>
          <a:p>
            <a:r>
              <a:rPr lang="nl-NL" dirty="0"/>
              <a:t>Gratis bier en wiskunde B certificaat</a:t>
            </a:r>
          </a:p>
        </p:txBody>
      </p:sp>
      <p:sp>
        <p:nvSpPr>
          <p:cNvPr id="3" name="Tijdelijke aanduiding voor inhoud 2">
            <a:extLst>
              <a:ext uri="{FF2B5EF4-FFF2-40B4-BE49-F238E27FC236}">
                <a16:creationId xmlns="" xmlns:a16="http://schemas.microsoft.com/office/drawing/2014/main" id="{82E8F6CF-AE23-12A3-D1F9-0EE330B0EE6E}"/>
              </a:ext>
            </a:extLst>
          </p:cNvPr>
          <p:cNvSpPr>
            <a:spLocks noGrp="1"/>
          </p:cNvSpPr>
          <p:nvPr>
            <p:ph idx="1"/>
          </p:nvPr>
        </p:nvSpPr>
        <p:spPr/>
        <p:txBody>
          <a:bodyPr>
            <a:normAutofit/>
          </a:bodyPr>
          <a:lstStyle/>
          <a:p>
            <a:r>
              <a:rPr lang="nl-NL" sz="2400" dirty="0">
                <a:latin typeface="+mj-lt"/>
              </a:rPr>
              <a:t>Als je gaat spelen met de cijfers rond de normering en de gemiddelden dan zie je dat 41% van de VWO leerlingen wiskunde B in 2000 zakten. Dat was vóór de invoering van de vermaledijde kernvakregeling. In 2022 zakten op Wiskunde B nog maar 26%. Leuk voor de kandidaten, maar de normering was 1.8. Hoeveel waren er gezakt als ze geen 0.8 gratis punten hadden gekregen? Toen 41% zakte was de normering 1.3. Zij kregen maar 0.3 punt cadeau.</a:t>
            </a:r>
          </a:p>
        </p:txBody>
      </p:sp>
    </p:spTree>
    <p:extLst>
      <p:ext uri="{BB962C8B-B14F-4D97-AF65-F5344CB8AC3E}">
        <p14:creationId xmlns:p14="http://schemas.microsoft.com/office/powerpoint/2010/main" val="418254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7964943-8B53-B7E7-32D4-85D9F7FA7C26}"/>
              </a:ext>
            </a:extLst>
          </p:cNvPr>
          <p:cNvSpPr>
            <a:spLocks noGrp="1"/>
          </p:cNvSpPr>
          <p:nvPr>
            <p:ph type="title"/>
          </p:nvPr>
        </p:nvSpPr>
        <p:spPr>
          <a:xfrm>
            <a:off x="1097280" y="286604"/>
            <a:ext cx="10058400" cy="848514"/>
          </a:xfrm>
        </p:spPr>
        <p:txBody>
          <a:bodyPr/>
          <a:lstStyle/>
          <a:p>
            <a:r>
              <a:rPr lang="nl-NL" dirty="0"/>
              <a:t>Beetje pervers is het wel</a:t>
            </a:r>
          </a:p>
        </p:txBody>
      </p:sp>
      <p:sp>
        <p:nvSpPr>
          <p:cNvPr id="3" name="Tijdelijke aanduiding voor inhoud 2">
            <a:extLst>
              <a:ext uri="{FF2B5EF4-FFF2-40B4-BE49-F238E27FC236}">
                <a16:creationId xmlns="" xmlns:a16="http://schemas.microsoft.com/office/drawing/2014/main" id="{F35C4AC8-8237-0B01-B59D-577A272F994F}"/>
              </a:ext>
            </a:extLst>
          </p:cNvPr>
          <p:cNvSpPr>
            <a:spLocks noGrp="1"/>
          </p:cNvSpPr>
          <p:nvPr>
            <p:ph idx="1"/>
          </p:nvPr>
        </p:nvSpPr>
        <p:spPr>
          <a:xfrm>
            <a:off x="1097280" y="1883979"/>
            <a:ext cx="10058400" cy="4264574"/>
          </a:xfrm>
        </p:spPr>
        <p:txBody>
          <a:bodyPr>
            <a:noAutofit/>
          </a:bodyPr>
          <a:lstStyle/>
          <a:p>
            <a:r>
              <a:rPr lang="nl-NL" sz="2400" dirty="0">
                <a:latin typeface="+mj-lt"/>
              </a:rPr>
              <a:t>De perverse prikkel van de kernvakregeling is dat scholen meer tijd in die drie vakken steken en dat dus de andere vakken wegzakken. Ik was onlangs bij het </a:t>
            </a:r>
            <a:r>
              <a:rPr lang="nl-NL" sz="2400" i="1" dirty="0">
                <a:latin typeface="+mj-lt"/>
              </a:rPr>
              <a:t>Levende Talen </a:t>
            </a:r>
            <a:r>
              <a:rPr lang="nl-NL" sz="2400" dirty="0">
                <a:latin typeface="+mj-lt"/>
              </a:rPr>
              <a:t>congres en hoorde van de mevrouw van het </a:t>
            </a:r>
            <a:r>
              <a:rPr lang="nl-NL" sz="2400" i="1" dirty="0">
                <a:latin typeface="+mj-lt"/>
              </a:rPr>
              <a:t>Cito of CvTE</a:t>
            </a:r>
            <a:r>
              <a:rPr lang="nl-NL" sz="2400" dirty="0">
                <a:latin typeface="+mj-lt"/>
              </a:rPr>
              <a:t> dat de kandidaten Engels het tegenwoordig zo ontzettend goed deden. Ik moest lachen en zei dat het eindexamen VWO Engels zo makkelijk is dat het in de helft van de tijd gemaakt kan worden dan die ervoor staat en dat het zo eenvoudig is dat je het geblinddoekt en pijltjesgooiend kunt halen met een normering voor watjes. Dat was niet waar, zei ze:</a:t>
            </a:r>
          </a:p>
        </p:txBody>
      </p:sp>
    </p:spTree>
    <p:extLst>
      <p:ext uri="{BB962C8B-B14F-4D97-AF65-F5344CB8AC3E}">
        <p14:creationId xmlns:p14="http://schemas.microsoft.com/office/powerpoint/2010/main" val="668289385"/>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810_TF22712842" id="{1AE99088-7EE5-4057-BD33-C19C28CDD19F}" vid="{2A0DAC1F-9FE4-4E7E-8B9A-2EAC62A95D0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purl.org/dc/terms/"/>
    <ds:schemaRef ds:uri="http://schemas.microsoft.com/office/infopath/2007/PartnerControls"/>
    <ds:schemaRef ds:uri="16c05727-aa75-4e4a-9b5f-8a80a1165891"/>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999</TotalTime>
  <Words>2429</Words>
  <Application>Microsoft Office PowerPoint</Application>
  <PresentationFormat>Breedbeeld</PresentationFormat>
  <Paragraphs>121</Paragraphs>
  <Slides>54</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54</vt:i4>
      </vt:variant>
    </vt:vector>
  </HeadingPairs>
  <TitlesOfParts>
    <vt:vector size="59" baseType="lpstr">
      <vt:lpstr>Bookman Old Style</vt:lpstr>
      <vt:lpstr>Calibri</vt:lpstr>
      <vt:lpstr>Franklin Gothic Book</vt:lpstr>
      <vt:lpstr>Times New Roman</vt:lpstr>
      <vt:lpstr>1_RetrospectVTI</vt:lpstr>
      <vt:lpstr>Het landelijk gemiddelde voor Frans en Duits is in 2023 een 6,3</vt:lpstr>
      <vt:lpstr>PowerPoint-presentatie</vt:lpstr>
      <vt:lpstr>Dit communiceert de clustermanager talen VWO/HAVO van het CvTE in 2016</vt:lpstr>
      <vt:lpstr>Zo kwam ik er achter</vt:lpstr>
      <vt:lpstr>Op 24 januari 2020 zegt het CvTE Frans en Duits HAVO een 6,3 toe</vt:lpstr>
      <vt:lpstr>Zie hier:</vt:lpstr>
      <vt:lpstr>Hoe pakt die Kernvakregeling uit?</vt:lpstr>
      <vt:lpstr>Gratis bier en wiskunde B certificaat</vt:lpstr>
      <vt:lpstr>Beetje pervers is het wel</vt:lpstr>
      <vt:lpstr>Wanneer denkt u dat de kernvakregeling is ingegaan als u kijkt naar het aantal onvoldoendes en naar de gemiddelde score? 2013?</vt:lpstr>
      <vt:lpstr>Minder grappig bij Frans</vt:lpstr>
      <vt:lpstr> </vt:lpstr>
      <vt:lpstr>In de Groene Amsterdammer van 19 oktober 2022 lees ik in deel 3 van De leescrisis in het onderwijs*) , een voortreffelijk artikel van Yra van Dijk en Marie-José Klaver:</vt:lpstr>
      <vt:lpstr>Het ligt niet aan de motivatie van de leerlingen. Het ligt aan het systeem</vt:lpstr>
      <vt:lpstr>Kijk even naar 2017. Frans Havo kreeg een heel strafpunt want      N-term 0 (1 is neutraal) Die 5.9 was ongecorrigeerd een 6.9…  38% kreeg een onvoldoende. Het examen was te goed gemaakt.</vt:lpstr>
      <vt:lpstr>Bij Havo Engels dat jaar was er niks aan de hand.  Iedere leerling kreeg 0.4 bonuspunt zodat het gemiddelde op een 6.9 kwam, slecht 15% was onvoldoende.  Frans Havo was anders eigenlijk ook een 6.9 geweest.</vt:lpstr>
      <vt:lpstr>Keurige rechte lijntjes. Engels àltijd een 7, de rest een 6</vt:lpstr>
      <vt:lpstr>En zo krijg je dan die nette lijntjes</vt:lpstr>
      <vt:lpstr>Frans en Duits trekken ze nu gelijk maar dat zijn ze niet… (Bron Levende Talen’s eigen Frank Claessen)</vt:lpstr>
      <vt:lpstr>Er is een breder probleem en dat is de algemene kwaliteit van de eindexamens bij de talen. Al in 2017 schreef Michel Pijpers http://www.deleraar.nl/blogpagina/het-begon-zo-onschuldig “De Rit geeft aan hoe goed een vraag het verschil aangeeft tussen ‘goede’ en ‘slechte’ kandidaten. Eenvoudig gezegd gaat het bij de Rit-waarde om de vraag of de kandidaten met een hoge score voor de toets als geheel ook de moeilijke vragen beter gemaakt hebben dan de kandidaten met een lage score. Als vooral zwakke leerlingen een ‘moeilijke’ opgave goed doen, mag je twijfelen over de betrouwbaarheid van de vraag (Goosen, 2015). En gelukkig biedt ook hier de site van Cito zelf uitkomst. In Toets- en itemanalyse met TIA (Goldebeld, 1992) noteert P. Goldebeld op pagina 49 het volgende schema: </vt:lpstr>
      <vt:lpstr>PowerPoint-presentatie</vt:lpstr>
      <vt:lpstr>Gemiddelde RIT-waarden, tabel 4, het hangt tussen matig tot goed</vt:lpstr>
      <vt:lpstr>“Het discriminerend vermogen van een item geeft de mate aan waarin op grond van de scores op dat item hoog- en laag scorende leerlingen (op de hele toets) onderscheiden kunnen worden</vt:lpstr>
      <vt:lpstr>Dit schreef Monique Marreveld op Didactief in 2014 al: Cijfers op bestelling? </vt:lpstr>
      <vt:lpstr>Gratis punten</vt:lpstr>
      <vt:lpstr>Maar Couzijn kwam, tien jaar geleden al,  tot een opmerkelijke ontdekking.</vt:lpstr>
      <vt:lpstr>PowerPoint-presentatie</vt:lpstr>
      <vt:lpstr>.</vt:lpstr>
      <vt:lpstr>PowerPoint-presentatie</vt:lpstr>
      <vt:lpstr>Kernvakregeling; de wassen neus van de eeuw</vt:lpstr>
      <vt:lpstr>N-termen</vt:lpstr>
      <vt:lpstr>VWO Engels kernvak       6,595455 ipv 6,872727 </vt:lpstr>
      <vt:lpstr>HAVO Engels kernvak              6,531818 ipv 6,736364 Scoort bijna altijd hoger dan wat ze krijgen, grote niveau verschillen, stijgt sinds 2013 naar 7 </vt:lpstr>
      <vt:lpstr>VWO Wiskunde A kernvak is vrij stabiel maar sinds 2013 een 7</vt:lpstr>
      <vt:lpstr>VWO Wiskunde B Kernvak is quasi systematisch opgehoogd naar een 7</vt:lpstr>
      <vt:lpstr>Duits HAVO, geen kernvak 5,982353 ipv 6,311765 Stabiel op 6 ook al scoren de kandidaten hoger </vt:lpstr>
      <vt:lpstr>HAVO Frans geen kernvak 6,105882 ipv 6,235294 </vt:lpstr>
      <vt:lpstr>VWO Duits geen kernvak     5,982353 ipv 6,311765 </vt:lpstr>
      <vt:lpstr>VWO Frans geen kernvak             6,30625 ipv 6,7375 scoort bijna altijd een 7 maar krijgt bijna altijd een 6 </vt:lpstr>
      <vt:lpstr>PowerPoint-presentatie</vt:lpstr>
      <vt:lpstr>Bij de luistertoetsen Frans spelen ook rare dingen, Havo was makkelijk maar krijgt een soepeler N dan Vwo die tot 7 onder de zwaarst mogelijke N zit</vt:lpstr>
      <vt:lpstr>VWO Engels is in het onvoldoende deel soepeler genormeerd dan VWO Frans, pas bij 7 krijgt het, net als Frans, hoger dan N0</vt:lpstr>
      <vt:lpstr>De normale N = 1 is niet gebruikt maar min nul komma zes wel…. Dat is 1,6 punt aftrek! Rond het snijvlak voldoende onvoldoende. </vt:lpstr>
      <vt:lpstr>Bij Frans krijgen de lage scores minder punten dan bij Engels  Reactie Cito:</vt:lpstr>
      <vt:lpstr>PowerPoint-presentatie</vt:lpstr>
      <vt:lpstr>“Dit jaar is er versoepeld bij Frans vwo, om op acceptabele landelijke cijfers uit te komen. </vt:lpstr>
      <vt:lpstr>Of je het nu cesuur noemt of N-term, het komt ongeveer op hetzelfde neer schrijft McKinsey </vt:lpstr>
      <vt:lpstr>Het Wiskunde McKinseyrapport van  Loek Zonnenberg and Paul Rutten p. 41</vt:lpstr>
      <vt:lpstr>  </vt:lpstr>
      <vt:lpstr>Dit tref je aan over leesvaardigheid op p.44</vt:lpstr>
      <vt:lpstr>Het rapport Steur zegt (McKinsey p. 50)</vt:lpstr>
      <vt:lpstr>2: De Commissie Steur samengesteld door het NRO concludeerde dat de vergelijking tussen PISA en het CE mank gaat en er geen sprake is van teruglopende onderwijsresultaten (McKinsey p.51)</vt:lpstr>
      <vt:lpstr>Ik vrees dus dat de commissie Steur en het McKinsey rapport </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landelijk gemiddelde voor Frans en Duits is in 2023 een 6,3</dc:title>
  <dc:creator>Charlotte Goulmy</dc:creator>
  <cp:lastModifiedBy>Gebruiker</cp:lastModifiedBy>
  <cp:revision>21</cp:revision>
  <dcterms:created xsi:type="dcterms:W3CDTF">2022-12-20T12:50:11Z</dcterms:created>
  <dcterms:modified xsi:type="dcterms:W3CDTF">2023-03-13T10:55:39Z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